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64"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65"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2fef1d30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2fef1d30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02fef1d308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02fef1d3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2fef1d308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02fef1d308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2fef1d308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02fef1d308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2fef1d308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2fef1d308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02fef1d308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02fef1d308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02fef1d308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02fef1d308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2fef1d308_0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2fef1d308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fef1d308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fef1d308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02fef1d308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02fef1d308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2fef1d30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2fef1d30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fef1d30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fef1d30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2fef1d30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2fef1d30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2fef1d30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2fef1d30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2fef1d30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2fef1d30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2fef1d30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2fef1d30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2fef1d308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2fef1d30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2fef1d308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2fef1d30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2fef1d30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2fef1d30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2fef1d30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2fef1d30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fef1d30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fef1d30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fef1d30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fef1d30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2fef1d30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2fef1d30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2fef1d308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2fef1d30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2fef1d30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2fef1d30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2fef1d30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2fef1d30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2fef1d30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2fef1d30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2fef1d3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2fef1d3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2fef1d308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2fef1d30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2fef1d308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2fef1d30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2fef1d30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2fef1d3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2fef1d3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2fef1d3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2fef1d30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2fef1d3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2fef1d308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2fef1d30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2fef1d30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2fef1d30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2fef1d308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2fef1d30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2fef1d30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02fef1d30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2fef1d30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2fef1d30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2fef1d30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2fef1d30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2fef1d30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2fef1d30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2fef1d308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2fef1d308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2fef1d30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2fef1d30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2fef1d308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2fef1d308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2fef1d308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2fef1d30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2fef1d308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2fef1d30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2fef1d30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2fef1d30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2fef1d308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2fef1d308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2fef1d30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2fef1d30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2fef1d30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2fef1d30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2fef1d308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2fef1d30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2fef1d30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2fef1d30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2fef1d308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2fef1d308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2fef1d30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2fef1d30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2fef1d308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2fef1d30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2fef1d30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2fef1d30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2fef1d308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2fef1d308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2fef1d308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2fef1d308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2fef1d30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2fef1d3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2fef1d30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2fef1d30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2fef1d308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2fef1d30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2fef1d30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2fef1d30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2fef1d308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2fef1d308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2fef1d30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2fef1d30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2fef1d30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2fef1d30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02fef1d308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02fef1d30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2fef1d308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2fef1d30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2fef1d308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2fef1d30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2fef1d308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2fef1d308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2fef1d308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2fef1d308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02fef1d308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02fef1d30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2fef1d308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2fef1d308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2fef1d308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2fef1d308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2fef1d308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02fef1d30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02fef1d308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02fef1d30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2fef1d30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2fef1d3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2fef1d308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2fef1d308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2fef1d308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02fef1d308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2fef1d308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2fef1d308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2fef1d308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2fef1d308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2fef1d308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2fef1d308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02fef1d308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02fef1d308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2fef1d308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2fef1d308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2fef1d308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2fef1d308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2fef1d308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02fef1d308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02fef1d308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02fef1d308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2fef1d30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2fef1d30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02fef1d308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02fef1d308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2fef1d308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02fef1d308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02fef1d308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02fef1d308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02fef1d308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02fef1d308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2fef1d308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02fef1d308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02fef1d308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02fef1d30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02fef1d308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02fef1d308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02fef1d308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02fef1d308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2fef1d308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2fef1d308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02fef1d308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02fef1d308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2fef1d30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2fef1d30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2fef1d308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02fef1d308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02fef1d308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02fef1d308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02fef1d308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02fef1d308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02fef1d308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02fef1d308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02fef1d308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02fef1d308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2fef1d308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02fef1d308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2fef1d308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02fef1d30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2fef1d308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2fef1d308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2fef1d308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02fef1d308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2fef1d308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2fef1d308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hyperlink" Target="https://cf-courses-data.s3.us.cloud-object-storage.appdomain.cloud/IBM-DB0100EN-SkillsNetwork/labs/1.2.2.9_Hands-on_Lab_Provision_an_instance_of_IBM_Db2_Lite_plan.md.html?origin=www.coursera.or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Overview Data Repositories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182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 - Relational</a:t>
            </a:r>
            <a:endParaRPr/>
          </a:p>
        </p:txBody>
      </p:sp>
      <p:pic>
        <p:nvPicPr>
          <p:cNvPr id="112" name="Google Shape;112;p22"/>
          <p:cNvPicPr preferRelativeResize="0"/>
          <p:nvPr/>
        </p:nvPicPr>
        <p:blipFill>
          <a:blip r:embed="rId3">
            <a:alphaModFix/>
          </a:blip>
          <a:stretch>
            <a:fillRect/>
          </a:stretch>
        </p:blipFill>
        <p:spPr>
          <a:xfrm>
            <a:off x="189850" y="1270025"/>
            <a:ext cx="6381750" cy="2924175"/>
          </a:xfrm>
          <a:prstGeom prst="rect">
            <a:avLst/>
          </a:prstGeom>
          <a:noFill/>
          <a:ln>
            <a:noFill/>
          </a:ln>
        </p:spPr>
      </p:pic>
      <p:sp>
        <p:nvSpPr>
          <p:cNvPr id="113" name="Google Shape;113;p22"/>
          <p:cNvSpPr txBox="1"/>
          <p:nvPr/>
        </p:nvSpPr>
        <p:spPr>
          <a:xfrm>
            <a:off x="311700" y="755575"/>
            <a:ext cx="501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Relational databases, also referred to as </a:t>
            </a:r>
            <a:r>
              <a:rPr lang="en" sz="1200" b="1">
                <a:solidFill>
                  <a:srgbClr val="1F1F1F"/>
                </a:solidFill>
              </a:rPr>
              <a:t>RDBMSes</a:t>
            </a:r>
            <a:endParaRPr b="1"/>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683" name="Google Shape;683;p110"/>
          <p:cNvPicPr preferRelativeResize="0"/>
          <p:nvPr/>
        </p:nvPicPr>
        <p:blipFill>
          <a:blip r:embed="rId3">
            <a:alphaModFix/>
          </a:blip>
          <a:stretch>
            <a:fillRect/>
          </a:stretch>
        </p:blipFill>
        <p:spPr>
          <a:xfrm>
            <a:off x="370275" y="1017725"/>
            <a:ext cx="7743825" cy="2819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689" name="Google Shape;689;p111"/>
          <p:cNvPicPr preferRelativeResize="0"/>
          <p:nvPr/>
        </p:nvPicPr>
        <p:blipFill>
          <a:blip r:embed="rId3">
            <a:alphaModFix/>
          </a:blip>
          <a:stretch>
            <a:fillRect/>
          </a:stretch>
        </p:blipFill>
        <p:spPr>
          <a:xfrm>
            <a:off x="311700" y="1217475"/>
            <a:ext cx="7166704" cy="38209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695" name="Google Shape;695;p112"/>
          <p:cNvPicPr preferRelativeResize="0"/>
          <p:nvPr/>
        </p:nvPicPr>
        <p:blipFill>
          <a:blip r:embed="rId3">
            <a:alphaModFix/>
          </a:blip>
          <a:stretch>
            <a:fillRect/>
          </a:stretch>
        </p:blipFill>
        <p:spPr>
          <a:xfrm>
            <a:off x="256600" y="1017725"/>
            <a:ext cx="7886700" cy="38195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01" name="Google Shape;701;p113"/>
          <p:cNvPicPr preferRelativeResize="0"/>
          <p:nvPr/>
        </p:nvPicPr>
        <p:blipFill>
          <a:blip r:embed="rId3">
            <a:alphaModFix/>
          </a:blip>
          <a:stretch>
            <a:fillRect/>
          </a:stretch>
        </p:blipFill>
        <p:spPr>
          <a:xfrm>
            <a:off x="311700" y="961725"/>
            <a:ext cx="7670464" cy="3820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707" name="Google Shape;707;p114"/>
          <p:cNvPicPr preferRelativeResize="0"/>
          <p:nvPr/>
        </p:nvPicPr>
        <p:blipFill>
          <a:blip r:embed="rId3">
            <a:alphaModFix/>
          </a:blip>
          <a:stretch>
            <a:fillRect/>
          </a:stretch>
        </p:blipFill>
        <p:spPr>
          <a:xfrm>
            <a:off x="311700" y="1170125"/>
            <a:ext cx="7316760" cy="38209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13" name="Google Shape;713;p115"/>
          <p:cNvPicPr preferRelativeResize="0"/>
          <p:nvPr/>
        </p:nvPicPr>
        <p:blipFill>
          <a:blip r:embed="rId3">
            <a:alphaModFix/>
          </a:blip>
          <a:stretch>
            <a:fillRect/>
          </a:stretch>
        </p:blipFill>
        <p:spPr>
          <a:xfrm>
            <a:off x="311700" y="1179600"/>
            <a:ext cx="7734300" cy="37623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19" name="Google Shape;719;p116"/>
          <p:cNvPicPr preferRelativeResize="0"/>
          <p:nvPr/>
        </p:nvPicPr>
        <p:blipFill>
          <a:blip r:embed="rId3">
            <a:alphaModFix/>
          </a:blip>
          <a:stretch>
            <a:fillRect/>
          </a:stretch>
        </p:blipFill>
        <p:spPr>
          <a:xfrm>
            <a:off x="209550" y="1017725"/>
            <a:ext cx="8724900" cy="37814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25" name="Google Shape;725;p117"/>
          <p:cNvPicPr preferRelativeResize="0"/>
          <p:nvPr/>
        </p:nvPicPr>
        <p:blipFill>
          <a:blip r:embed="rId3">
            <a:alphaModFix/>
          </a:blip>
          <a:stretch>
            <a:fillRect/>
          </a:stretch>
        </p:blipFill>
        <p:spPr>
          <a:xfrm>
            <a:off x="351325" y="1017725"/>
            <a:ext cx="5715000" cy="3333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31" name="Google Shape;731;p118"/>
          <p:cNvPicPr preferRelativeResize="0"/>
          <p:nvPr/>
        </p:nvPicPr>
        <p:blipFill>
          <a:blip r:embed="rId3">
            <a:alphaModFix/>
          </a:blip>
          <a:stretch>
            <a:fillRect/>
          </a:stretch>
        </p:blipFill>
        <p:spPr>
          <a:xfrm>
            <a:off x="311700" y="1017725"/>
            <a:ext cx="7308886" cy="3820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37" name="Google Shape;737;p119"/>
          <p:cNvPicPr preferRelativeResize="0"/>
          <p:nvPr/>
        </p:nvPicPr>
        <p:blipFill>
          <a:blip r:embed="rId3">
            <a:alphaModFix/>
          </a:blip>
          <a:stretch>
            <a:fillRect/>
          </a:stretch>
        </p:blipFill>
        <p:spPr>
          <a:xfrm>
            <a:off x="152400" y="1170125"/>
            <a:ext cx="7639050" cy="366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270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 - Non-Relational</a:t>
            </a:r>
            <a:endParaRPr/>
          </a:p>
          <a:p>
            <a:pPr marL="0" lvl="0" indent="0" algn="l" rtl="0">
              <a:spcBef>
                <a:spcPts val="0"/>
              </a:spcBef>
              <a:spcAft>
                <a:spcPts val="0"/>
              </a:spcAft>
              <a:buNone/>
            </a:pPr>
            <a:endParaRPr/>
          </a:p>
        </p:txBody>
      </p:sp>
      <p:pic>
        <p:nvPicPr>
          <p:cNvPr id="119" name="Google Shape;119;p23"/>
          <p:cNvPicPr preferRelativeResize="0"/>
          <p:nvPr/>
        </p:nvPicPr>
        <p:blipFill>
          <a:blip r:embed="rId3">
            <a:alphaModFix/>
          </a:blip>
          <a:stretch>
            <a:fillRect/>
          </a:stretch>
        </p:blipFill>
        <p:spPr>
          <a:xfrm>
            <a:off x="399075" y="1806825"/>
            <a:ext cx="6267450" cy="2714625"/>
          </a:xfrm>
          <a:prstGeom prst="rect">
            <a:avLst/>
          </a:prstGeom>
          <a:noFill/>
          <a:ln>
            <a:noFill/>
          </a:ln>
        </p:spPr>
      </p:pic>
      <p:sp>
        <p:nvSpPr>
          <p:cNvPr id="120" name="Google Shape;120;p23"/>
          <p:cNvSpPr txBox="1"/>
          <p:nvPr/>
        </p:nvSpPr>
        <p:spPr>
          <a:xfrm>
            <a:off x="399075" y="1273375"/>
            <a:ext cx="742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non-relational databases, also known as</a:t>
            </a:r>
            <a:r>
              <a:rPr lang="en" sz="1200" b="1">
                <a:solidFill>
                  <a:srgbClr val="1F1F1F"/>
                </a:solidFill>
              </a:rPr>
              <a:t> NoSQL, or “Not Only SQL”.</a:t>
            </a:r>
            <a:endParaRPr b="1"/>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743" name="Google Shape;743;p120"/>
          <p:cNvPicPr preferRelativeResize="0"/>
          <p:nvPr/>
        </p:nvPicPr>
        <p:blipFill>
          <a:blip r:embed="rId3">
            <a:alphaModFix/>
          </a:blip>
          <a:stretch>
            <a:fillRect/>
          </a:stretch>
        </p:blipFill>
        <p:spPr>
          <a:xfrm>
            <a:off x="152400" y="1170125"/>
            <a:ext cx="7753350" cy="27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 Warehouse - ETL</a:t>
            </a:r>
            <a:endParaRPr/>
          </a:p>
        </p:txBody>
      </p:sp>
      <p:pic>
        <p:nvPicPr>
          <p:cNvPr id="126" name="Google Shape;126;p24"/>
          <p:cNvPicPr preferRelativeResize="0"/>
          <p:nvPr/>
        </p:nvPicPr>
        <p:blipFill>
          <a:blip r:embed="rId3">
            <a:alphaModFix/>
          </a:blip>
          <a:stretch>
            <a:fillRect/>
          </a:stretch>
        </p:blipFill>
        <p:spPr>
          <a:xfrm>
            <a:off x="411575" y="1919175"/>
            <a:ext cx="7153275" cy="3095625"/>
          </a:xfrm>
          <a:prstGeom prst="rect">
            <a:avLst/>
          </a:prstGeom>
          <a:noFill/>
          <a:ln>
            <a:noFill/>
          </a:ln>
        </p:spPr>
      </p:pic>
      <p:sp>
        <p:nvSpPr>
          <p:cNvPr id="127" name="Google Shape;127;p24"/>
          <p:cNvSpPr txBox="1"/>
          <p:nvPr/>
        </p:nvSpPr>
        <p:spPr>
          <a:xfrm>
            <a:off x="311700" y="1017725"/>
            <a:ext cx="75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A data warehouse works as a central repository that merges information coming from disparate </a:t>
            </a:r>
            <a:r>
              <a:rPr lang="en" sz="1200">
                <a:solidFill>
                  <a:srgbClr val="1F1F1F"/>
                </a:solidFill>
                <a:highlight>
                  <a:schemeClr val="lt1"/>
                </a:highlight>
              </a:rPr>
              <a:t>sources and consolidates it through ETL process</a:t>
            </a:r>
            <a:endParaRPr>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 Warehouse - ETL</a:t>
            </a:r>
            <a:endParaRPr/>
          </a:p>
          <a:p>
            <a:pPr marL="0" lvl="0" indent="0" algn="l" rtl="0">
              <a:spcBef>
                <a:spcPts val="0"/>
              </a:spcBef>
              <a:spcAft>
                <a:spcPts val="0"/>
              </a:spcAft>
              <a:buNone/>
            </a:pPr>
            <a:endParaRPr/>
          </a:p>
        </p:txBody>
      </p:sp>
      <p:pic>
        <p:nvPicPr>
          <p:cNvPr id="133" name="Google Shape;133;p25"/>
          <p:cNvPicPr preferRelativeResize="0"/>
          <p:nvPr/>
        </p:nvPicPr>
        <p:blipFill>
          <a:blip r:embed="rId3">
            <a:alphaModFix/>
          </a:blip>
          <a:stretch>
            <a:fillRect/>
          </a:stretch>
        </p:blipFill>
        <p:spPr>
          <a:xfrm>
            <a:off x="311700" y="1594600"/>
            <a:ext cx="7029450" cy="309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 Warehouse</a:t>
            </a:r>
            <a:endParaRPr/>
          </a:p>
          <a:p>
            <a:pPr marL="0" lvl="0" indent="0" algn="l" rtl="0">
              <a:spcBef>
                <a:spcPts val="0"/>
              </a:spcBef>
              <a:spcAft>
                <a:spcPts val="0"/>
              </a:spcAft>
              <a:buNone/>
            </a:pPr>
            <a:endParaRPr/>
          </a:p>
        </p:txBody>
      </p:sp>
      <p:pic>
        <p:nvPicPr>
          <p:cNvPr id="139" name="Google Shape;139;p26"/>
          <p:cNvPicPr preferRelativeResize="0"/>
          <p:nvPr/>
        </p:nvPicPr>
        <p:blipFill>
          <a:blip r:embed="rId3">
            <a:alphaModFix/>
          </a:blip>
          <a:stretch>
            <a:fillRect/>
          </a:stretch>
        </p:blipFill>
        <p:spPr>
          <a:xfrm>
            <a:off x="311700" y="1569600"/>
            <a:ext cx="6080225" cy="2671500"/>
          </a:xfrm>
          <a:prstGeom prst="rect">
            <a:avLst/>
          </a:prstGeom>
          <a:noFill/>
          <a:ln>
            <a:noFill/>
          </a:ln>
        </p:spPr>
      </p:pic>
      <p:sp>
        <p:nvSpPr>
          <p:cNvPr id="140" name="Google Shape;140;p26"/>
          <p:cNvSpPr txBox="1"/>
          <p:nvPr/>
        </p:nvSpPr>
        <p:spPr>
          <a:xfrm>
            <a:off x="311700" y="1017725"/>
            <a:ext cx="727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Related to Data Warehouses are the concepts of Data Marts and Data Lakes, which we will cover later.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Big Data Stores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46" name="Google Shape;146;p27"/>
          <p:cNvPicPr preferRelativeResize="0"/>
          <p:nvPr/>
        </p:nvPicPr>
        <p:blipFill>
          <a:blip r:embed="rId3">
            <a:alphaModFix/>
          </a:blip>
          <a:stretch>
            <a:fillRect/>
          </a:stretch>
        </p:blipFill>
        <p:spPr>
          <a:xfrm>
            <a:off x="311700" y="1182625"/>
            <a:ext cx="7734300" cy="296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Summary</a:t>
            </a:r>
            <a:endParaRPr/>
          </a:p>
        </p:txBody>
      </p:sp>
      <p:pic>
        <p:nvPicPr>
          <p:cNvPr id="152" name="Google Shape;152;p28"/>
          <p:cNvPicPr preferRelativeResize="0"/>
          <p:nvPr/>
        </p:nvPicPr>
        <p:blipFill>
          <a:blip r:embed="rId3">
            <a:alphaModFix/>
          </a:blip>
          <a:stretch>
            <a:fillRect/>
          </a:stretch>
        </p:blipFill>
        <p:spPr>
          <a:xfrm>
            <a:off x="311700" y="1170125"/>
            <a:ext cx="7810500" cy="24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Relational Database Management Systems (RDMS)</a:t>
            </a:r>
            <a:endParaRPr b="1"/>
          </a:p>
        </p:txBody>
      </p:sp>
      <p:pic>
        <p:nvPicPr>
          <p:cNvPr id="158" name="Google Shape;158;p29"/>
          <p:cNvPicPr preferRelativeResize="0"/>
          <p:nvPr/>
        </p:nvPicPr>
        <p:blipFill>
          <a:blip r:embed="rId3">
            <a:alphaModFix/>
          </a:blip>
          <a:stretch>
            <a:fillRect/>
          </a:stretch>
        </p:blipFill>
        <p:spPr>
          <a:xfrm>
            <a:off x="311700" y="1095225"/>
            <a:ext cx="7510192"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RDMS - Relational Databases</a:t>
            </a:r>
            <a:endParaRPr b="1"/>
          </a:p>
        </p:txBody>
      </p:sp>
      <p:pic>
        <p:nvPicPr>
          <p:cNvPr id="164" name="Google Shape;164;p30"/>
          <p:cNvPicPr preferRelativeResize="0"/>
          <p:nvPr/>
        </p:nvPicPr>
        <p:blipFill>
          <a:blip r:embed="rId3">
            <a:alphaModFix/>
          </a:blip>
          <a:stretch>
            <a:fillRect/>
          </a:stretch>
        </p:blipFill>
        <p:spPr>
          <a:xfrm>
            <a:off x="249300" y="1145175"/>
            <a:ext cx="4244160" cy="1788250"/>
          </a:xfrm>
          <a:prstGeom prst="rect">
            <a:avLst/>
          </a:prstGeom>
          <a:noFill/>
          <a:ln>
            <a:noFill/>
          </a:ln>
        </p:spPr>
      </p:pic>
      <p:pic>
        <p:nvPicPr>
          <p:cNvPr id="165" name="Google Shape;165;p30"/>
          <p:cNvPicPr preferRelativeResize="0"/>
          <p:nvPr/>
        </p:nvPicPr>
        <p:blipFill>
          <a:blip r:embed="rId4">
            <a:alphaModFix/>
          </a:blip>
          <a:stretch>
            <a:fillRect/>
          </a:stretch>
        </p:blipFill>
        <p:spPr>
          <a:xfrm>
            <a:off x="6093575" y="1145175"/>
            <a:ext cx="2286300" cy="1788250"/>
          </a:xfrm>
          <a:prstGeom prst="rect">
            <a:avLst/>
          </a:prstGeom>
          <a:noFill/>
          <a:ln>
            <a:noFill/>
          </a:ln>
        </p:spPr>
      </p:pic>
      <p:cxnSp>
        <p:nvCxnSpPr>
          <p:cNvPr id="166" name="Google Shape;166;p30"/>
          <p:cNvCxnSpPr>
            <a:stCxn id="164" idx="3"/>
            <a:endCxn id="165" idx="1"/>
          </p:cNvCxnSpPr>
          <p:nvPr/>
        </p:nvCxnSpPr>
        <p:spPr>
          <a:xfrm>
            <a:off x="4493460" y="2039300"/>
            <a:ext cx="1600200" cy="0"/>
          </a:xfrm>
          <a:prstGeom prst="straightConnector1">
            <a:avLst/>
          </a:prstGeom>
          <a:noFill/>
          <a:ln w="9525" cap="flat" cmpd="sng">
            <a:solidFill>
              <a:schemeClr val="dk2"/>
            </a:solidFill>
            <a:prstDash val="solid"/>
            <a:round/>
            <a:headEnd type="none" w="med" len="med"/>
            <a:tailEnd type="triangle" w="med" len="med"/>
          </a:ln>
        </p:spPr>
      </p:cxnSp>
      <p:sp>
        <p:nvSpPr>
          <p:cNvPr id="167" name="Google Shape;167;p30"/>
          <p:cNvSpPr txBox="1"/>
          <p:nvPr/>
        </p:nvSpPr>
        <p:spPr>
          <a:xfrm>
            <a:off x="227550" y="3146025"/>
            <a:ext cx="868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The customer table and the transaction tables can be related based on the common Customer ID field. </a:t>
            </a:r>
            <a:r>
              <a:rPr lang="en" sz="1200">
                <a:solidFill>
                  <a:srgbClr val="1F1F1F"/>
                </a:solidFill>
              </a:rPr>
              <a:t>You can query the customer table to produce reports such as a customer statement that </a:t>
            </a:r>
            <a:r>
              <a:rPr lang="en" sz="1200">
                <a:solidFill>
                  <a:srgbClr val="1F1F1F"/>
                </a:solidFill>
                <a:highlight>
                  <a:srgbClr val="FFFFFF"/>
                </a:highlight>
              </a:rPr>
              <a:t>consolidates all transactions in a given period.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a:t>
            </a:r>
            <a:endParaRPr b="1"/>
          </a:p>
          <a:p>
            <a:pPr marL="0" lvl="0" indent="0" algn="l" rtl="0">
              <a:spcBef>
                <a:spcPts val="0"/>
              </a:spcBef>
              <a:spcAft>
                <a:spcPts val="0"/>
              </a:spcAft>
              <a:buNone/>
            </a:pPr>
            <a:endParaRPr b="1"/>
          </a:p>
        </p:txBody>
      </p:sp>
      <p:pic>
        <p:nvPicPr>
          <p:cNvPr id="173" name="Google Shape;173;p31"/>
          <p:cNvPicPr preferRelativeResize="0"/>
          <p:nvPr/>
        </p:nvPicPr>
        <p:blipFill>
          <a:blip r:embed="rId3">
            <a:alphaModFix/>
          </a:blip>
          <a:stretch>
            <a:fillRect/>
          </a:stretch>
        </p:blipFill>
        <p:spPr>
          <a:xfrm>
            <a:off x="311700" y="1170125"/>
            <a:ext cx="7781925" cy="2505075"/>
          </a:xfrm>
          <a:prstGeom prst="rect">
            <a:avLst/>
          </a:prstGeom>
          <a:noFill/>
          <a:ln>
            <a:noFill/>
          </a:ln>
        </p:spPr>
      </p:pic>
      <p:sp>
        <p:nvSpPr>
          <p:cNvPr id="174" name="Google Shape;174;p31"/>
          <p:cNvSpPr txBox="1"/>
          <p:nvPr/>
        </p:nvSpPr>
        <p:spPr>
          <a:xfrm>
            <a:off x="311700" y="3982475"/>
            <a:ext cx="7653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This </a:t>
            </a:r>
            <a:r>
              <a:rPr lang="en" sz="1200" b="1">
                <a:solidFill>
                  <a:srgbClr val="1F1F1F"/>
                </a:solidFill>
                <a:highlight>
                  <a:srgbClr val="FFFFFF"/>
                </a:highlight>
              </a:rPr>
              <a:t>capability of relating tables based on common data enables you to retrieve an entirely </a:t>
            </a:r>
            <a:r>
              <a:rPr lang="en" sz="1200" b="1">
                <a:solidFill>
                  <a:srgbClr val="1F1F1F"/>
                </a:solidFill>
              </a:rPr>
              <a:t>new table </a:t>
            </a:r>
            <a:r>
              <a:rPr lang="en" sz="1200">
                <a:solidFill>
                  <a:srgbClr val="1F1F1F"/>
                </a:solidFill>
              </a:rPr>
              <a:t>from data in one or more tables with a single query.</a:t>
            </a:r>
            <a:endParaRPr sz="1200">
              <a:solidFill>
                <a:srgbClr val="1F1F1F"/>
              </a:solidFill>
            </a:endParaRPr>
          </a:p>
          <a:p>
            <a:pPr marL="0" lvl="0" indent="0" algn="l" rtl="0">
              <a:spcBef>
                <a:spcPts val="0"/>
              </a:spcBef>
              <a:spcAft>
                <a:spcPts val="0"/>
              </a:spcAft>
              <a:buNone/>
            </a:pPr>
            <a:r>
              <a:rPr lang="en" sz="1200">
                <a:solidFill>
                  <a:srgbClr val="1F1F1F"/>
                </a:solidFill>
              </a:rPr>
              <a:t>→ </a:t>
            </a:r>
            <a:r>
              <a:rPr lang="en" sz="1200">
                <a:solidFill>
                  <a:srgbClr val="1F1F1F"/>
                </a:solidFill>
                <a:highlight>
                  <a:srgbClr val="FFFFFF"/>
                </a:highlight>
              </a:rPr>
              <a:t>It also allows you to understand the relationships among all available data and gain new insights </a:t>
            </a:r>
            <a:r>
              <a:rPr lang="en" sz="1200">
                <a:solidFill>
                  <a:srgbClr val="1F1F1F"/>
                </a:solidFill>
              </a:rPr>
              <a:t>for making better decisions</a:t>
            </a:r>
            <a:endParaRPr sz="1200">
              <a:solidFill>
                <a:srgbClr val="1F1F1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 Overview Data Repositories</a:t>
            </a:r>
            <a:endParaRPr b="1"/>
          </a:p>
        </p:txBody>
      </p:sp>
      <p:pic>
        <p:nvPicPr>
          <p:cNvPr id="60" name="Google Shape;60;p14"/>
          <p:cNvPicPr preferRelativeResize="0"/>
          <p:nvPr/>
        </p:nvPicPr>
        <p:blipFill>
          <a:blip r:embed="rId3">
            <a:alphaModFix/>
          </a:blip>
          <a:stretch>
            <a:fillRect/>
          </a:stretch>
        </p:blipFill>
        <p:spPr>
          <a:xfrm>
            <a:off x="311700" y="1017725"/>
            <a:ext cx="6945644" cy="382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None/>
            </a:pPr>
            <a:endParaRPr/>
          </a:p>
        </p:txBody>
      </p:sp>
      <p:pic>
        <p:nvPicPr>
          <p:cNvPr id="180" name="Google Shape;180;p32"/>
          <p:cNvPicPr preferRelativeResize="0"/>
          <p:nvPr/>
        </p:nvPicPr>
        <p:blipFill>
          <a:blip r:embed="rId3">
            <a:alphaModFix/>
          </a:blip>
          <a:stretch>
            <a:fillRect/>
          </a:stretch>
        </p:blipFill>
        <p:spPr>
          <a:xfrm>
            <a:off x="311700" y="1171575"/>
            <a:ext cx="7639050" cy="280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311700" y="1245100"/>
            <a:ext cx="8182524" cy="331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92" name="Google Shape;192;p34"/>
          <p:cNvPicPr preferRelativeResize="0"/>
          <p:nvPr/>
        </p:nvPicPr>
        <p:blipFill>
          <a:blip r:embed="rId3">
            <a:alphaModFix/>
          </a:blip>
          <a:stretch>
            <a:fillRect/>
          </a:stretch>
        </p:blipFill>
        <p:spPr>
          <a:xfrm>
            <a:off x="311700" y="1132675"/>
            <a:ext cx="7164327"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98" name="Google Shape;198;p35"/>
          <p:cNvPicPr preferRelativeResize="0"/>
          <p:nvPr/>
        </p:nvPicPr>
        <p:blipFill>
          <a:blip r:embed="rId3">
            <a:alphaModFix/>
          </a:blip>
          <a:stretch>
            <a:fillRect/>
          </a:stretch>
        </p:blipFill>
        <p:spPr>
          <a:xfrm>
            <a:off x="311700" y="1132650"/>
            <a:ext cx="747122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 - Advantages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04" name="Google Shape;204;p36"/>
          <p:cNvPicPr preferRelativeResize="0"/>
          <p:nvPr/>
        </p:nvPicPr>
        <p:blipFill>
          <a:blip r:embed="rId3">
            <a:alphaModFix/>
          </a:blip>
          <a:stretch>
            <a:fillRect/>
          </a:stretch>
        </p:blipFill>
        <p:spPr>
          <a:xfrm>
            <a:off x="311700" y="941033"/>
            <a:ext cx="7990898" cy="3639845"/>
          </a:xfrm>
          <a:prstGeom prst="rect">
            <a:avLst/>
          </a:prstGeom>
          <a:noFill/>
          <a:ln>
            <a:noFill/>
          </a:ln>
        </p:spPr>
      </p:pic>
      <p:sp>
        <p:nvSpPr>
          <p:cNvPr id="2" name="TextBox 1">
            <a:extLst>
              <a:ext uri="{FF2B5EF4-FFF2-40B4-BE49-F238E27FC236}">
                <a16:creationId xmlns:a16="http://schemas.microsoft.com/office/drawing/2014/main" id="{1F25A7E9-5393-0C3A-E027-2D23886EC643}"/>
              </a:ext>
            </a:extLst>
          </p:cNvPr>
          <p:cNvSpPr txBox="1"/>
          <p:nvPr/>
        </p:nvSpPr>
        <p:spPr>
          <a:xfrm>
            <a:off x="381740" y="4829452"/>
            <a:ext cx="4599336" cy="307777"/>
          </a:xfrm>
          <a:prstGeom prst="rect">
            <a:avLst/>
          </a:prstGeom>
          <a:noFill/>
        </p:spPr>
        <p:txBody>
          <a:bodyPr wrap="none" rtlCol="0">
            <a:spAutoFit/>
          </a:bodyPr>
          <a:lstStyle/>
          <a:p>
            <a:r>
              <a:rPr lang="en-CA" b="1" i="0" dirty="0">
                <a:solidFill>
                  <a:srgbClr val="111111"/>
                </a:solidFill>
                <a:effectLst/>
                <a:latin typeface="Roboto" panose="02000000000000000000" pitchFamily="2" charset="0"/>
              </a:rPr>
              <a:t>ACID (atomicity, consistency, isolation, and durability)</a:t>
            </a:r>
            <a:r>
              <a:rPr lang="en-CA" b="0" i="0" dirty="0">
                <a:solidFill>
                  <a:srgbClr val="111111"/>
                </a:solidFill>
                <a:effectLst/>
                <a:latin typeface="Roboto" panose="02000000000000000000" pitchFamily="2" charset="0"/>
              </a:rPr>
              <a:t>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 - Use cases</a:t>
            </a:r>
            <a:endParaRPr b="1"/>
          </a:p>
          <a:p>
            <a:pPr marL="0" lvl="0" indent="0" algn="l" rtl="0">
              <a:spcBef>
                <a:spcPts val="0"/>
              </a:spcBef>
              <a:spcAft>
                <a:spcPts val="0"/>
              </a:spcAft>
              <a:buClr>
                <a:schemeClr val="dk1"/>
              </a:buClr>
              <a:buSzPct val="39285"/>
              <a:buFont typeface="Arial"/>
              <a:buNone/>
            </a:pP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10" name="Google Shape;210;p37"/>
          <p:cNvPicPr preferRelativeResize="0"/>
          <p:nvPr/>
        </p:nvPicPr>
        <p:blipFill>
          <a:blip r:embed="rId3">
            <a:alphaModFix/>
          </a:blip>
          <a:stretch>
            <a:fillRect/>
          </a:stretch>
        </p:blipFill>
        <p:spPr>
          <a:xfrm>
            <a:off x="311700" y="1120175"/>
            <a:ext cx="6704424" cy="280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RDMS - Relational Databases - Use cases</a:t>
            </a: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6" name="Google Shape;216;p38"/>
          <p:cNvPicPr preferRelativeResize="0"/>
          <p:nvPr/>
        </p:nvPicPr>
        <p:blipFill>
          <a:blip r:embed="rId3">
            <a:alphaModFix/>
          </a:blip>
          <a:stretch>
            <a:fillRect/>
          </a:stretch>
        </p:blipFill>
        <p:spPr>
          <a:xfrm>
            <a:off x="239775" y="1017725"/>
            <a:ext cx="8467725" cy="338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8. RDMS - Relational Databases - Limitation</a:t>
            </a:r>
            <a:endParaRPr/>
          </a:p>
        </p:txBody>
      </p:sp>
      <p:pic>
        <p:nvPicPr>
          <p:cNvPr id="222" name="Google Shape;222;p39"/>
          <p:cNvPicPr preferRelativeResize="0"/>
          <p:nvPr/>
        </p:nvPicPr>
        <p:blipFill>
          <a:blip r:embed="rId3">
            <a:alphaModFix/>
          </a:blip>
          <a:stretch>
            <a:fillRect/>
          </a:stretch>
        </p:blipFill>
        <p:spPr>
          <a:xfrm>
            <a:off x="311700" y="1067675"/>
            <a:ext cx="5969800" cy="2440400"/>
          </a:xfrm>
          <a:prstGeom prst="rect">
            <a:avLst/>
          </a:prstGeom>
          <a:noFill/>
          <a:ln>
            <a:noFill/>
          </a:ln>
        </p:spPr>
      </p:pic>
      <p:sp>
        <p:nvSpPr>
          <p:cNvPr id="223" name="Google Shape;223;p39"/>
          <p:cNvSpPr txBox="1"/>
          <p:nvPr/>
        </p:nvSpPr>
        <p:spPr>
          <a:xfrm>
            <a:off x="196200" y="3745275"/>
            <a:ext cx="875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NOTE</a:t>
            </a:r>
            <a:endParaRPr sz="1200" b="1">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Despite the limitations and the evolution of data in these times of big data, cloud computing, IoT devices, and social media, RDBMS continues to be the predominant technology </a:t>
            </a:r>
            <a:r>
              <a:rPr lang="en" sz="1200">
                <a:solidFill>
                  <a:srgbClr val="1F1F1F"/>
                </a:solidFill>
              </a:rPr>
              <a:t>for working with structured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NoSQL</a:t>
            </a:r>
            <a:endParaRPr b="1"/>
          </a:p>
        </p:txBody>
      </p:sp>
      <p:pic>
        <p:nvPicPr>
          <p:cNvPr id="229" name="Google Shape;229;p40"/>
          <p:cNvPicPr preferRelativeResize="0"/>
          <p:nvPr/>
        </p:nvPicPr>
        <p:blipFill>
          <a:blip r:embed="rId3">
            <a:alphaModFix/>
          </a:blip>
          <a:stretch>
            <a:fillRect/>
          </a:stretch>
        </p:blipFill>
        <p:spPr>
          <a:xfrm>
            <a:off x="239800" y="932925"/>
            <a:ext cx="7791450" cy="242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a:t>
            </a:r>
            <a:endParaRPr b="1"/>
          </a:p>
          <a:p>
            <a:pPr marL="0" lvl="0" indent="0" algn="l" rtl="0">
              <a:spcBef>
                <a:spcPts val="0"/>
              </a:spcBef>
              <a:spcAft>
                <a:spcPts val="0"/>
              </a:spcAft>
              <a:buNone/>
            </a:pPr>
            <a:endParaRPr/>
          </a:p>
        </p:txBody>
      </p:sp>
      <p:pic>
        <p:nvPicPr>
          <p:cNvPr id="235" name="Google Shape;235;p41"/>
          <p:cNvPicPr preferRelativeResize="0"/>
          <p:nvPr/>
        </p:nvPicPr>
        <p:blipFill>
          <a:blip r:embed="rId3">
            <a:alphaModFix/>
          </a:blip>
          <a:stretch>
            <a:fillRect/>
          </a:stretch>
        </p:blipFill>
        <p:spPr>
          <a:xfrm>
            <a:off x="252275" y="1145150"/>
            <a:ext cx="7686675" cy="353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 Overview Data Repositories</a:t>
            </a:r>
            <a:endParaRPr b="1"/>
          </a:p>
        </p:txBody>
      </p:sp>
      <p:pic>
        <p:nvPicPr>
          <p:cNvPr id="66" name="Google Shape;66;p15"/>
          <p:cNvPicPr preferRelativeResize="0"/>
          <p:nvPr/>
        </p:nvPicPr>
        <p:blipFill>
          <a:blip r:embed="rId3">
            <a:alphaModFix/>
          </a:blip>
          <a:stretch>
            <a:fillRect/>
          </a:stretch>
        </p:blipFill>
        <p:spPr>
          <a:xfrm>
            <a:off x="311700" y="1109674"/>
            <a:ext cx="4731924" cy="2646075"/>
          </a:xfrm>
          <a:prstGeom prst="rect">
            <a:avLst/>
          </a:prstGeom>
          <a:noFill/>
          <a:ln>
            <a:noFill/>
          </a:ln>
        </p:spPr>
      </p:pic>
      <p:sp>
        <p:nvSpPr>
          <p:cNvPr id="67" name="Google Shape;67;p15"/>
          <p:cNvSpPr txBox="1"/>
          <p:nvPr/>
        </p:nvSpPr>
        <p:spPr>
          <a:xfrm>
            <a:off x="311700" y="3847700"/>
            <a:ext cx="81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It can be a small or large database infrastructure with one or more databases that collect, manage, </a:t>
            </a:r>
            <a:r>
              <a:rPr lang="en" sz="1200">
                <a:solidFill>
                  <a:srgbClr val="1F1F1F"/>
                </a:solidFill>
              </a:rPr>
              <a:t>and store datasets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NoSQL</a:t>
            </a:r>
            <a:endParaRPr b="1"/>
          </a:p>
        </p:txBody>
      </p:sp>
      <p:pic>
        <p:nvPicPr>
          <p:cNvPr id="241" name="Google Shape;241;p42"/>
          <p:cNvPicPr preferRelativeResize="0"/>
          <p:nvPr/>
        </p:nvPicPr>
        <p:blipFill>
          <a:blip r:embed="rId3">
            <a:alphaModFix/>
          </a:blip>
          <a:stretch>
            <a:fillRect/>
          </a:stretch>
        </p:blipFill>
        <p:spPr>
          <a:xfrm>
            <a:off x="1590675" y="1544625"/>
            <a:ext cx="5962650" cy="3533775"/>
          </a:xfrm>
          <a:prstGeom prst="rect">
            <a:avLst/>
          </a:prstGeom>
          <a:noFill/>
          <a:ln>
            <a:noFill/>
          </a:ln>
        </p:spPr>
      </p:pic>
      <p:sp>
        <p:nvSpPr>
          <p:cNvPr id="242" name="Google Shape;242;p42"/>
          <p:cNvSpPr txBox="1"/>
          <p:nvPr/>
        </p:nvSpPr>
        <p:spPr>
          <a:xfrm>
            <a:off x="162275" y="1017725"/>
            <a:ext cx="831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NoSQL allows data to be stored in a schema-less or free-form fashion. </a:t>
            </a:r>
            <a:r>
              <a:rPr lang="en" sz="1200">
                <a:solidFill>
                  <a:srgbClr val="1F1F1F"/>
                </a:solidFill>
              </a:rPr>
              <a:t>Any data, be It structured, semi-structured, or unstructured,can be stored in any record.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NoSQL - 4 different types</a:t>
            </a:r>
            <a:endParaRPr/>
          </a:p>
        </p:txBody>
      </p:sp>
      <p:pic>
        <p:nvPicPr>
          <p:cNvPr id="248" name="Google Shape;248;p43"/>
          <p:cNvPicPr preferRelativeResize="0"/>
          <p:nvPr/>
        </p:nvPicPr>
        <p:blipFill>
          <a:blip r:embed="rId3">
            <a:alphaModFix/>
          </a:blip>
          <a:stretch>
            <a:fillRect/>
          </a:stretch>
        </p:blipFill>
        <p:spPr>
          <a:xfrm>
            <a:off x="227300" y="1170138"/>
            <a:ext cx="2876550" cy="3133725"/>
          </a:xfrm>
          <a:prstGeom prst="rect">
            <a:avLst/>
          </a:prstGeom>
          <a:noFill/>
          <a:ln>
            <a:noFill/>
          </a:ln>
        </p:spPr>
      </p:pic>
      <p:pic>
        <p:nvPicPr>
          <p:cNvPr id="249" name="Google Shape;249;p43"/>
          <p:cNvPicPr preferRelativeResize="0"/>
          <p:nvPr/>
        </p:nvPicPr>
        <p:blipFill>
          <a:blip r:embed="rId4">
            <a:alphaModFix/>
          </a:blip>
          <a:stretch>
            <a:fillRect/>
          </a:stretch>
        </p:blipFill>
        <p:spPr>
          <a:xfrm>
            <a:off x="3231275" y="1136788"/>
            <a:ext cx="4848225"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Key-value store</a:t>
            </a:r>
            <a:endParaRPr/>
          </a:p>
          <a:p>
            <a:pPr marL="0" lvl="0" indent="0" algn="l" rtl="0">
              <a:spcBef>
                <a:spcPts val="0"/>
              </a:spcBef>
              <a:spcAft>
                <a:spcPts val="0"/>
              </a:spcAft>
              <a:buNone/>
            </a:pPr>
            <a:endParaRPr/>
          </a:p>
        </p:txBody>
      </p:sp>
      <p:pic>
        <p:nvPicPr>
          <p:cNvPr id="255" name="Google Shape;255;p44"/>
          <p:cNvPicPr preferRelativeResize="0"/>
          <p:nvPr/>
        </p:nvPicPr>
        <p:blipFill>
          <a:blip r:embed="rId3">
            <a:alphaModFix/>
          </a:blip>
          <a:stretch>
            <a:fillRect/>
          </a:stretch>
        </p:blipFill>
        <p:spPr>
          <a:xfrm>
            <a:off x="1248700" y="1082725"/>
            <a:ext cx="4371975" cy="1914525"/>
          </a:xfrm>
          <a:prstGeom prst="rect">
            <a:avLst/>
          </a:prstGeom>
          <a:noFill/>
          <a:ln>
            <a:noFill/>
          </a:ln>
        </p:spPr>
      </p:pic>
      <p:pic>
        <p:nvPicPr>
          <p:cNvPr id="256" name="Google Shape;256;p44"/>
          <p:cNvPicPr preferRelativeResize="0"/>
          <p:nvPr/>
        </p:nvPicPr>
        <p:blipFill>
          <a:blip r:embed="rId4">
            <a:alphaModFix/>
          </a:blip>
          <a:stretch>
            <a:fillRect/>
          </a:stretch>
        </p:blipFill>
        <p:spPr>
          <a:xfrm>
            <a:off x="1248700" y="2912450"/>
            <a:ext cx="4742602" cy="184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Key-value store</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62" name="Google Shape;262;p45"/>
          <p:cNvPicPr preferRelativeResize="0"/>
          <p:nvPr/>
        </p:nvPicPr>
        <p:blipFill>
          <a:blip r:embed="rId3">
            <a:alphaModFix/>
          </a:blip>
          <a:stretch>
            <a:fillRect/>
          </a:stretch>
        </p:blipFill>
        <p:spPr>
          <a:xfrm>
            <a:off x="311700" y="1167550"/>
            <a:ext cx="3745675" cy="2535325"/>
          </a:xfrm>
          <a:prstGeom prst="rect">
            <a:avLst/>
          </a:prstGeom>
          <a:noFill/>
          <a:ln>
            <a:noFill/>
          </a:ln>
        </p:spPr>
      </p:pic>
      <p:pic>
        <p:nvPicPr>
          <p:cNvPr id="263" name="Google Shape;263;p45"/>
          <p:cNvPicPr preferRelativeResize="0"/>
          <p:nvPr/>
        </p:nvPicPr>
        <p:blipFill>
          <a:blip r:embed="rId4">
            <a:alphaModFix/>
          </a:blip>
          <a:stretch>
            <a:fillRect/>
          </a:stretch>
        </p:blipFill>
        <p:spPr>
          <a:xfrm>
            <a:off x="4050750" y="1284814"/>
            <a:ext cx="4781550" cy="1981200"/>
          </a:xfrm>
          <a:prstGeom prst="rect">
            <a:avLst/>
          </a:prstGeom>
          <a:noFill/>
          <a:ln>
            <a:noFill/>
          </a:ln>
        </p:spPr>
      </p:pic>
      <p:sp>
        <p:nvSpPr>
          <p:cNvPr id="2" name="TextBox 1">
            <a:extLst>
              <a:ext uri="{FF2B5EF4-FFF2-40B4-BE49-F238E27FC236}">
                <a16:creationId xmlns:a16="http://schemas.microsoft.com/office/drawing/2014/main" id="{EF7229A5-26FB-6AE5-41F1-90C1F26F2B4D}"/>
              </a:ext>
            </a:extLst>
          </p:cNvPr>
          <p:cNvSpPr txBox="1"/>
          <p:nvPr/>
        </p:nvSpPr>
        <p:spPr>
          <a:xfrm>
            <a:off x="7785717" y="3338732"/>
            <a:ext cx="524503" cy="307777"/>
          </a:xfrm>
          <a:prstGeom prst="rect">
            <a:avLst/>
          </a:prstGeom>
          <a:noFill/>
        </p:spPr>
        <p:txBody>
          <a:bodyPr wrap="none" rtlCol="0">
            <a:spAutoFit/>
          </a:bodyPr>
          <a:lstStyle/>
          <a:p>
            <a:r>
              <a:rPr lang="en-US" dirty="0"/>
              <a:t>Aws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Document-Based</a:t>
            </a:r>
            <a:endParaRPr/>
          </a:p>
        </p:txBody>
      </p:sp>
      <p:pic>
        <p:nvPicPr>
          <p:cNvPr id="269" name="Google Shape;269;p46"/>
          <p:cNvPicPr preferRelativeResize="0"/>
          <p:nvPr/>
        </p:nvPicPr>
        <p:blipFill>
          <a:blip r:embed="rId3">
            <a:alphaModFix/>
          </a:blip>
          <a:stretch>
            <a:fillRect/>
          </a:stretch>
        </p:blipFill>
        <p:spPr>
          <a:xfrm>
            <a:off x="311700" y="1207575"/>
            <a:ext cx="5267325" cy="3028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NoSQL - 4 different types - Document-Based</a:t>
            </a:r>
            <a:endParaRPr/>
          </a:p>
        </p:txBody>
      </p:sp>
      <p:pic>
        <p:nvPicPr>
          <p:cNvPr id="275" name="Google Shape;275;p47"/>
          <p:cNvPicPr preferRelativeResize="0"/>
          <p:nvPr/>
        </p:nvPicPr>
        <p:blipFill>
          <a:blip r:embed="rId3">
            <a:alphaModFix/>
          </a:blip>
          <a:stretch>
            <a:fillRect/>
          </a:stretch>
        </p:blipFill>
        <p:spPr>
          <a:xfrm>
            <a:off x="164875" y="1095250"/>
            <a:ext cx="4800600" cy="3400425"/>
          </a:xfrm>
          <a:prstGeom prst="rect">
            <a:avLst/>
          </a:prstGeom>
          <a:noFill/>
          <a:ln>
            <a:noFill/>
          </a:ln>
        </p:spPr>
      </p:pic>
      <p:pic>
        <p:nvPicPr>
          <p:cNvPr id="276" name="Google Shape;276;p47"/>
          <p:cNvPicPr preferRelativeResize="0"/>
          <p:nvPr/>
        </p:nvPicPr>
        <p:blipFill>
          <a:blip r:embed="rId4">
            <a:alphaModFix/>
          </a:blip>
          <a:stretch>
            <a:fillRect/>
          </a:stretch>
        </p:blipFill>
        <p:spPr>
          <a:xfrm>
            <a:off x="4878072" y="1353942"/>
            <a:ext cx="4122626" cy="1357183"/>
          </a:xfrm>
          <a:prstGeom prst="rect">
            <a:avLst/>
          </a:prstGeom>
          <a:noFill/>
          <a:ln>
            <a:noFill/>
          </a:ln>
        </p:spPr>
      </p:pic>
      <p:sp>
        <p:nvSpPr>
          <p:cNvPr id="277" name="Google Shape;277;p47"/>
          <p:cNvSpPr txBox="1"/>
          <p:nvPr/>
        </p:nvSpPr>
        <p:spPr>
          <a:xfrm>
            <a:off x="5166685" y="2969817"/>
            <a:ext cx="35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1F1F1F"/>
                </a:solidFill>
              </a:rPr>
              <a:t>some of the popular document-based databases</a:t>
            </a:r>
            <a:endParaRPr dirty="0"/>
          </a:p>
        </p:txBody>
      </p:sp>
      <p:sp>
        <p:nvSpPr>
          <p:cNvPr id="2" name="TextBox 1">
            <a:extLst>
              <a:ext uri="{FF2B5EF4-FFF2-40B4-BE49-F238E27FC236}">
                <a16:creationId xmlns:a16="http://schemas.microsoft.com/office/drawing/2014/main" id="{A88733FB-849A-5C3E-BDB4-5FFD3463D451}"/>
              </a:ext>
            </a:extLst>
          </p:cNvPr>
          <p:cNvSpPr txBox="1"/>
          <p:nvPr/>
        </p:nvSpPr>
        <p:spPr>
          <a:xfrm>
            <a:off x="6091218" y="2635822"/>
            <a:ext cx="595035" cy="307777"/>
          </a:xfrm>
          <a:prstGeom prst="rect">
            <a:avLst/>
          </a:prstGeom>
          <a:noFill/>
        </p:spPr>
        <p:txBody>
          <a:bodyPr wrap="none" rtlCol="0">
            <a:spAutoFit/>
          </a:bodyPr>
          <a:lstStyle/>
          <a:p>
            <a:r>
              <a:rPr lang="en-US" dirty="0"/>
              <a:t>AWS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Column-Based</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b="1"/>
          </a:p>
        </p:txBody>
      </p:sp>
      <p:pic>
        <p:nvPicPr>
          <p:cNvPr id="283" name="Google Shape;283;p48"/>
          <p:cNvPicPr preferRelativeResize="0"/>
          <p:nvPr/>
        </p:nvPicPr>
        <p:blipFill>
          <a:blip r:embed="rId3">
            <a:alphaModFix/>
          </a:blip>
          <a:stretch>
            <a:fillRect/>
          </a:stretch>
        </p:blipFill>
        <p:spPr>
          <a:xfrm>
            <a:off x="152400" y="1170125"/>
            <a:ext cx="4616575" cy="3134700"/>
          </a:xfrm>
          <a:prstGeom prst="rect">
            <a:avLst/>
          </a:prstGeom>
          <a:noFill/>
          <a:ln>
            <a:noFill/>
          </a:ln>
        </p:spPr>
      </p:pic>
      <p:sp>
        <p:nvSpPr>
          <p:cNvPr id="284" name="Google Shape;284;p48"/>
          <p:cNvSpPr txBox="1"/>
          <p:nvPr/>
        </p:nvSpPr>
        <p:spPr>
          <a:xfrm>
            <a:off x="4943775" y="1278750"/>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For example</a:t>
            </a:r>
            <a:r>
              <a:rPr lang="en" sz="1200">
                <a:solidFill>
                  <a:srgbClr val="1F1F1F"/>
                </a:solidFill>
                <a:highlight>
                  <a:srgbClr val="FFFFFF"/>
                </a:highlight>
              </a:rPr>
              <a:t>, a customer’s name and profile information will most likely be accessed together but not their purchase history. </a:t>
            </a:r>
            <a:r>
              <a:rPr lang="en" sz="1200" b="1">
                <a:solidFill>
                  <a:srgbClr val="1F1F1F"/>
                </a:solidFill>
                <a:highlight>
                  <a:srgbClr val="EEEEEE"/>
                </a:highlight>
              </a:rPr>
              <a:t>So,customer name and profile information data can be grouped into a column family.</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Column-Based</a:t>
            </a:r>
            <a:endParaRPr/>
          </a:p>
          <a:p>
            <a:pPr marL="0" lvl="0" indent="0" algn="l" rtl="0">
              <a:spcBef>
                <a:spcPts val="0"/>
              </a:spcBef>
              <a:spcAft>
                <a:spcPts val="0"/>
              </a:spcAft>
              <a:buNone/>
            </a:pPr>
            <a:endParaRPr/>
          </a:p>
        </p:txBody>
      </p:sp>
      <p:pic>
        <p:nvPicPr>
          <p:cNvPr id="290" name="Google Shape;290;p49"/>
          <p:cNvPicPr preferRelativeResize="0"/>
          <p:nvPr/>
        </p:nvPicPr>
        <p:blipFill>
          <a:blip r:embed="rId3">
            <a:alphaModFix/>
          </a:blip>
          <a:stretch>
            <a:fillRect/>
          </a:stretch>
        </p:blipFill>
        <p:spPr>
          <a:xfrm>
            <a:off x="364625" y="1132675"/>
            <a:ext cx="4953000" cy="2238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Column-Based</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96" name="Google Shape;296;p50"/>
          <p:cNvPicPr preferRelativeResize="0"/>
          <p:nvPr/>
        </p:nvPicPr>
        <p:blipFill>
          <a:blip r:embed="rId3">
            <a:alphaModFix/>
          </a:blip>
          <a:stretch>
            <a:fillRect/>
          </a:stretch>
        </p:blipFill>
        <p:spPr>
          <a:xfrm>
            <a:off x="311700" y="1070250"/>
            <a:ext cx="4588150" cy="3286750"/>
          </a:xfrm>
          <a:prstGeom prst="rect">
            <a:avLst/>
          </a:prstGeom>
          <a:noFill/>
          <a:ln>
            <a:noFill/>
          </a:ln>
        </p:spPr>
      </p:pic>
      <p:pic>
        <p:nvPicPr>
          <p:cNvPr id="297" name="Google Shape;297;p50"/>
          <p:cNvPicPr preferRelativeResize="0"/>
          <p:nvPr/>
        </p:nvPicPr>
        <p:blipFill>
          <a:blip r:embed="rId4">
            <a:alphaModFix/>
          </a:blip>
          <a:stretch>
            <a:fillRect/>
          </a:stretch>
        </p:blipFill>
        <p:spPr>
          <a:xfrm>
            <a:off x="4667250" y="1235988"/>
            <a:ext cx="4476750" cy="1647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Graph-based</a:t>
            </a:r>
            <a:endParaRPr/>
          </a:p>
        </p:txBody>
      </p:sp>
      <p:pic>
        <p:nvPicPr>
          <p:cNvPr id="303" name="Google Shape;303;p51"/>
          <p:cNvPicPr preferRelativeResize="0"/>
          <p:nvPr/>
        </p:nvPicPr>
        <p:blipFill>
          <a:blip r:embed="rId3">
            <a:alphaModFix/>
          </a:blip>
          <a:stretch>
            <a:fillRect/>
          </a:stretch>
        </p:blipFill>
        <p:spPr>
          <a:xfrm>
            <a:off x="311700" y="1207575"/>
            <a:ext cx="4705350" cy="219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a:t>
            </a:r>
            <a:endParaRPr b="1"/>
          </a:p>
          <a:p>
            <a:pPr marL="0" lvl="0" indent="0" algn="l" rtl="0">
              <a:spcBef>
                <a:spcPts val="0"/>
              </a:spcBef>
              <a:spcAft>
                <a:spcPts val="0"/>
              </a:spcAft>
              <a:buNone/>
            </a:pPr>
            <a:endParaRPr/>
          </a:p>
        </p:txBody>
      </p:sp>
      <p:pic>
        <p:nvPicPr>
          <p:cNvPr id="73" name="Google Shape;73;p16"/>
          <p:cNvPicPr preferRelativeResize="0"/>
          <p:nvPr/>
        </p:nvPicPr>
        <p:blipFill>
          <a:blip r:embed="rId3">
            <a:alphaModFix/>
          </a:blip>
          <a:stretch>
            <a:fillRect/>
          </a:stretch>
        </p:blipFill>
        <p:spPr>
          <a:xfrm>
            <a:off x="252275" y="995363"/>
            <a:ext cx="8239125" cy="315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NoSQL - 4 different types - Graph-based</a:t>
            </a:r>
            <a:endParaRPr/>
          </a:p>
        </p:txBody>
      </p:sp>
      <p:pic>
        <p:nvPicPr>
          <p:cNvPr id="309" name="Google Shape;309;p52"/>
          <p:cNvPicPr preferRelativeResize="0"/>
          <p:nvPr/>
        </p:nvPicPr>
        <p:blipFill>
          <a:blip r:embed="rId3">
            <a:alphaModFix/>
          </a:blip>
          <a:stretch>
            <a:fillRect/>
          </a:stretch>
        </p:blipFill>
        <p:spPr>
          <a:xfrm>
            <a:off x="311700" y="1017725"/>
            <a:ext cx="4047791" cy="3820975"/>
          </a:xfrm>
          <a:prstGeom prst="rect">
            <a:avLst/>
          </a:prstGeom>
          <a:noFill/>
          <a:ln>
            <a:noFill/>
          </a:ln>
        </p:spPr>
      </p:pic>
      <p:sp>
        <p:nvSpPr>
          <p:cNvPr id="310" name="Google Shape;310;p52"/>
          <p:cNvSpPr txBox="1"/>
          <p:nvPr/>
        </p:nvSpPr>
        <p:spPr>
          <a:xfrm>
            <a:off x="4744000" y="129835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EEEEEE"/>
                </a:highlight>
              </a:rPr>
              <a:t>Graph databases are an excellent choice for working with connected data, which is data </a:t>
            </a:r>
            <a:r>
              <a:rPr lang="en" sz="1200">
                <a:solidFill>
                  <a:srgbClr val="1F1F1F"/>
                </a:solidFill>
              </a:rPr>
              <a:t>that contains lots of interconnected relationships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9. NoSQL - 4 different types - Graph-based</a:t>
            </a:r>
            <a:endParaRPr dirty="0"/>
          </a:p>
        </p:txBody>
      </p:sp>
      <p:pic>
        <p:nvPicPr>
          <p:cNvPr id="316" name="Google Shape;316;p53"/>
          <p:cNvPicPr preferRelativeResize="0"/>
          <p:nvPr/>
        </p:nvPicPr>
        <p:blipFill>
          <a:blip r:embed="rId3">
            <a:alphaModFix/>
          </a:blip>
          <a:stretch>
            <a:fillRect/>
          </a:stretch>
        </p:blipFill>
        <p:spPr>
          <a:xfrm>
            <a:off x="311700" y="1017725"/>
            <a:ext cx="4972050" cy="3619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- 4 different types - Graph-based</a:t>
            </a:r>
            <a:endParaRPr/>
          </a:p>
          <a:p>
            <a:pPr marL="0" lvl="0" indent="0" algn="l" rtl="0">
              <a:spcBef>
                <a:spcPts val="0"/>
              </a:spcBef>
              <a:spcAft>
                <a:spcPts val="0"/>
              </a:spcAft>
              <a:buNone/>
            </a:pPr>
            <a:endParaRPr/>
          </a:p>
        </p:txBody>
      </p:sp>
      <p:pic>
        <p:nvPicPr>
          <p:cNvPr id="322" name="Google Shape;322;p54"/>
          <p:cNvPicPr preferRelativeResize="0"/>
          <p:nvPr/>
        </p:nvPicPr>
        <p:blipFill>
          <a:blip r:embed="rId3">
            <a:alphaModFix/>
          </a:blip>
          <a:stretch>
            <a:fillRect/>
          </a:stretch>
        </p:blipFill>
        <p:spPr>
          <a:xfrm>
            <a:off x="311700" y="1119188"/>
            <a:ext cx="4648200" cy="2905125"/>
          </a:xfrm>
          <a:prstGeom prst="rect">
            <a:avLst/>
          </a:prstGeom>
          <a:noFill/>
          <a:ln>
            <a:noFill/>
          </a:ln>
        </p:spPr>
      </p:pic>
      <p:sp>
        <p:nvSpPr>
          <p:cNvPr id="323" name="Google Shape;323;p54"/>
          <p:cNvSpPr txBox="1"/>
          <p:nvPr/>
        </p:nvSpPr>
        <p:spPr>
          <a:xfrm>
            <a:off x="5205900" y="1119200"/>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But if you want to process high volumes of transactions, it may not be the best choice </a:t>
            </a:r>
            <a:r>
              <a:rPr lang="en" sz="1200">
                <a:solidFill>
                  <a:srgbClr val="1F1F1F"/>
                </a:solidFill>
              </a:rPr>
              <a:t>for you, </a:t>
            </a:r>
            <a:r>
              <a:rPr lang="en" sz="1200" b="1">
                <a:solidFill>
                  <a:srgbClr val="1F1F1F"/>
                </a:solidFill>
              </a:rPr>
              <a:t>because graph databases are not optimized for large-volume analytics queries.</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67C2-2AAB-7365-8156-04D64BFB5891}"/>
              </a:ext>
            </a:extLst>
          </p:cNvPr>
          <p:cNvSpPr>
            <a:spLocks noGrp="1"/>
          </p:cNvSpPr>
          <p:nvPr>
            <p:ph type="title"/>
          </p:nvPr>
        </p:nvSpPr>
        <p:spPr/>
        <p:txBody>
          <a:bodyPr>
            <a:normAutofit fontScale="90000"/>
          </a:bodyPr>
          <a:lstStyle/>
          <a:p>
            <a:r>
              <a:rPr lang="en" b="1" dirty="0"/>
              <a:t>9. NoSQL - 4 different types - Graph-based</a:t>
            </a:r>
            <a:endParaRPr lang="en-US" dirty="0"/>
          </a:p>
        </p:txBody>
      </p:sp>
      <p:sp>
        <p:nvSpPr>
          <p:cNvPr id="3" name="Text Placeholder 2">
            <a:extLst>
              <a:ext uri="{FF2B5EF4-FFF2-40B4-BE49-F238E27FC236}">
                <a16:creationId xmlns:a16="http://schemas.microsoft.com/office/drawing/2014/main" id="{243E1789-BC99-1819-06D4-C7F7EE53B7FD}"/>
              </a:ext>
            </a:extLst>
          </p:cNvPr>
          <p:cNvSpPr>
            <a:spLocks noGrp="1"/>
          </p:cNvSpPr>
          <p:nvPr>
            <p:ph type="body"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51BB232B-101F-62DE-C3CE-2ACF3CBE7747}"/>
              </a:ext>
            </a:extLst>
          </p:cNvPr>
          <p:cNvPicPr>
            <a:picLocks noChangeAspect="1"/>
          </p:cNvPicPr>
          <p:nvPr/>
        </p:nvPicPr>
        <p:blipFill>
          <a:blip r:embed="rId2"/>
          <a:stretch>
            <a:fillRect/>
          </a:stretch>
        </p:blipFill>
        <p:spPr>
          <a:xfrm>
            <a:off x="311700" y="1163112"/>
            <a:ext cx="7772400" cy="3405763"/>
          </a:xfrm>
          <a:prstGeom prst="rect">
            <a:avLst/>
          </a:prstGeom>
        </p:spPr>
      </p:pic>
    </p:spTree>
    <p:extLst>
      <p:ext uri="{BB962C8B-B14F-4D97-AF65-F5344CB8AC3E}">
        <p14:creationId xmlns:p14="http://schemas.microsoft.com/office/powerpoint/2010/main" val="421430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Advantages</a:t>
            </a:r>
            <a:endParaRPr/>
          </a:p>
        </p:txBody>
      </p:sp>
      <p:pic>
        <p:nvPicPr>
          <p:cNvPr id="329" name="Google Shape;329;p55"/>
          <p:cNvPicPr preferRelativeResize="0"/>
          <p:nvPr/>
        </p:nvPicPr>
        <p:blipFill>
          <a:blip r:embed="rId3">
            <a:alphaModFix/>
          </a:blip>
          <a:stretch>
            <a:fillRect/>
          </a:stretch>
        </p:blipFill>
        <p:spPr>
          <a:xfrm>
            <a:off x="311700" y="1220075"/>
            <a:ext cx="7046809"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9. NoSQL - relational and non-relational</a:t>
            </a:r>
            <a:endParaRPr/>
          </a:p>
          <a:p>
            <a:pPr marL="0" lvl="0" indent="0" algn="l" rtl="0">
              <a:spcBef>
                <a:spcPts val="0"/>
              </a:spcBef>
              <a:spcAft>
                <a:spcPts val="0"/>
              </a:spcAft>
              <a:buNone/>
            </a:pPr>
            <a:endParaRPr/>
          </a:p>
        </p:txBody>
      </p:sp>
      <p:pic>
        <p:nvPicPr>
          <p:cNvPr id="335" name="Google Shape;335;p56"/>
          <p:cNvPicPr preferRelativeResize="0"/>
          <p:nvPr/>
        </p:nvPicPr>
        <p:blipFill>
          <a:blip r:embed="rId3">
            <a:alphaModFix/>
          </a:blip>
          <a:stretch>
            <a:fillRect/>
          </a:stretch>
        </p:blipFill>
        <p:spPr>
          <a:xfrm>
            <a:off x="1090313" y="1157650"/>
            <a:ext cx="6963383" cy="3820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7"/>
          <p:cNvSpPr txBox="1">
            <a:spLocks noGrp="1"/>
          </p:cNvSpPr>
          <p:nvPr>
            <p:ph type="title"/>
          </p:nvPr>
        </p:nvSpPr>
        <p:spPr>
          <a:xfrm>
            <a:off x="311700" y="124850"/>
            <a:ext cx="8520600" cy="892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ACID-compliant (Atomicity, Consistency, Isolation and Durability) - Atomicity</a:t>
            </a:r>
            <a:endParaRPr b="1"/>
          </a:p>
        </p:txBody>
      </p:sp>
      <p:sp>
        <p:nvSpPr>
          <p:cNvPr id="341" name="Google Shape;341;p57"/>
          <p:cNvSpPr txBox="1"/>
          <p:nvPr/>
        </p:nvSpPr>
        <p:spPr>
          <a:xfrm>
            <a:off x="311700" y="1385750"/>
            <a:ext cx="7565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Atomicity</a:t>
            </a:r>
            <a:r>
              <a:rPr lang="en"/>
              <a:t>: Database transactions, like atoms, </a:t>
            </a:r>
            <a:r>
              <a:rPr lang="en" b="1"/>
              <a:t>can be broken down into smaller parts</a:t>
            </a:r>
            <a:r>
              <a:rPr lang="en"/>
              <a:t>. When it comes to your database, atomicity refers to the integrity of the entire database transaction, not just a component of it. In other words, </a:t>
            </a:r>
            <a:r>
              <a:rPr lang="en" b="1"/>
              <a:t>if one part of a transaction doesn’t work like it’s supposed to, the other will fail as a result—and vice versa.</a:t>
            </a:r>
            <a:endParaRPr b="1"/>
          </a:p>
          <a:p>
            <a:pPr marL="0" lvl="0" indent="0" algn="l" rtl="0">
              <a:spcBef>
                <a:spcPts val="0"/>
              </a:spcBef>
              <a:spcAft>
                <a:spcPts val="0"/>
              </a:spcAft>
              <a:buNone/>
            </a:pPr>
            <a:endParaRPr/>
          </a:p>
          <a:p>
            <a:pPr marL="0" lvl="0" indent="0" algn="l" rtl="0">
              <a:spcBef>
                <a:spcPts val="0"/>
              </a:spcBef>
              <a:spcAft>
                <a:spcPts val="0"/>
              </a:spcAft>
              <a:buNone/>
            </a:pPr>
            <a:r>
              <a:rPr lang="en" b="1"/>
              <a:t>For example,</a:t>
            </a:r>
            <a:r>
              <a:rPr lang="en"/>
              <a:t> if you’re shopping on an e-commerce site, you must have an item in your cart in order to pay for it. What you can’t do is pay for something that’s not in your cart. (You can add something into your cart and not pay for it, but that database transaction won’t be complete, and thus not ‘atomic’, until you pay for 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a:spLocks noGrp="1"/>
          </p:cNvSpPr>
          <p:nvPr>
            <p:ph type="title"/>
          </p:nvPr>
        </p:nvSpPr>
        <p:spPr>
          <a:xfrm>
            <a:off x="311700" y="124850"/>
            <a:ext cx="8520600" cy="892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ACID-compliant (Atomicity, Consistency, Isolation and Durability) - Consistency</a:t>
            </a:r>
            <a:endParaRPr b="1"/>
          </a:p>
        </p:txBody>
      </p:sp>
      <p:sp>
        <p:nvSpPr>
          <p:cNvPr id="347" name="Google Shape;347;p58"/>
          <p:cNvSpPr txBox="1"/>
          <p:nvPr/>
        </p:nvSpPr>
        <p:spPr>
          <a:xfrm>
            <a:off x="311700" y="1235925"/>
            <a:ext cx="8314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Consistency: </a:t>
            </a:r>
            <a:r>
              <a:rPr lang="en"/>
              <a:t>For any database to operate as it’s intended to operate, i</a:t>
            </a:r>
            <a:r>
              <a:rPr lang="en" b="1"/>
              <a:t>t must follow the appropriate data validation rules.</a:t>
            </a:r>
            <a:r>
              <a:rPr lang="en"/>
              <a:t> Thus, consistency means that only data which follows those rules is permitted to be written to the database.</a:t>
            </a:r>
            <a:endParaRPr/>
          </a:p>
          <a:p>
            <a:pPr marL="0" lvl="0" indent="0" algn="l" rtl="0">
              <a:spcBef>
                <a:spcPts val="0"/>
              </a:spcBef>
              <a:spcAft>
                <a:spcPts val="0"/>
              </a:spcAft>
              <a:buNone/>
            </a:pPr>
            <a:endParaRPr/>
          </a:p>
          <a:p>
            <a:pPr marL="0" lvl="0" indent="0" algn="l" rtl="0">
              <a:spcBef>
                <a:spcPts val="0"/>
              </a:spcBef>
              <a:spcAft>
                <a:spcPts val="0"/>
              </a:spcAft>
              <a:buNone/>
            </a:pPr>
            <a:r>
              <a:rPr lang="en"/>
              <a:t>If a transaction occurs and results in data that does not follow the rules of the database, </a:t>
            </a:r>
            <a:r>
              <a:rPr lang="en" b="1"/>
              <a:t>it will be ‘rolled back’ to a previous iteration of itself (or ‘state’) which complies with the rules</a:t>
            </a:r>
            <a:r>
              <a:rPr lang="en"/>
              <a:t>. </a:t>
            </a:r>
            <a:endParaRPr/>
          </a:p>
          <a:p>
            <a:pPr marL="0" lvl="0" indent="0" algn="l" rtl="0">
              <a:spcBef>
                <a:spcPts val="0"/>
              </a:spcBef>
              <a:spcAft>
                <a:spcPts val="0"/>
              </a:spcAft>
              <a:buNone/>
            </a:pPr>
            <a:r>
              <a:rPr lang="en"/>
              <a:t>On the other hand, following a successful transaction →  </a:t>
            </a:r>
            <a:r>
              <a:rPr lang="en" b="1"/>
              <a:t>new data will be added to the database</a:t>
            </a:r>
            <a:r>
              <a:rPr lang="en"/>
              <a:t> and the resulting state will be consistent with existing rules.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9"/>
          <p:cNvSpPr txBox="1">
            <a:spLocks noGrp="1"/>
          </p:cNvSpPr>
          <p:nvPr>
            <p:ph type="title"/>
          </p:nvPr>
        </p:nvSpPr>
        <p:spPr>
          <a:xfrm>
            <a:off x="311700" y="87400"/>
            <a:ext cx="8520600" cy="930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10. ACID-compliant (Atomicity, Consistency, Isolation and Durability) - Isolation</a:t>
            </a:r>
            <a:endParaRPr b="1"/>
          </a:p>
          <a:p>
            <a:pPr marL="0" lvl="0" indent="0" algn="l" rtl="0">
              <a:spcBef>
                <a:spcPts val="0"/>
              </a:spcBef>
              <a:spcAft>
                <a:spcPts val="0"/>
              </a:spcAft>
              <a:buNone/>
            </a:pPr>
            <a:endParaRPr/>
          </a:p>
        </p:txBody>
      </p:sp>
      <p:sp>
        <p:nvSpPr>
          <p:cNvPr id="353" name="Google Shape;353;p59"/>
          <p:cNvSpPr txBox="1"/>
          <p:nvPr/>
        </p:nvSpPr>
        <p:spPr>
          <a:xfrm>
            <a:off x="249700" y="1098625"/>
            <a:ext cx="821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Isolation: </a:t>
            </a:r>
            <a:r>
              <a:rPr lang="en"/>
              <a:t>For a database, isolation refers to the ability to concurrently process multiple transactions in a way that one does not affect another.</a:t>
            </a:r>
            <a:endParaRPr/>
          </a:p>
        </p:txBody>
      </p:sp>
      <p:sp>
        <p:nvSpPr>
          <p:cNvPr id="354" name="Google Shape;354;p59"/>
          <p:cNvSpPr txBox="1"/>
          <p:nvPr/>
        </p:nvSpPr>
        <p:spPr>
          <a:xfrm>
            <a:off x="249700" y="1997475"/>
            <a:ext cx="7840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For example:</a:t>
            </a:r>
            <a:r>
              <a:rPr lang="en"/>
              <a:t> imagine you and your neighbor are both trying to buy something from the same e-commerce platform at the same time. There are</a:t>
            </a:r>
            <a:r>
              <a:rPr lang="en" b="1"/>
              <a:t> 10 items for sale</a:t>
            </a:r>
            <a:r>
              <a:rPr lang="en"/>
              <a:t>: your neighbor wants </a:t>
            </a:r>
            <a:r>
              <a:rPr lang="en" b="1"/>
              <a:t>five</a:t>
            </a:r>
            <a:r>
              <a:rPr lang="en"/>
              <a:t> and you want </a:t>
            </a:r>
            <a:r>
              <a:rPr lang="en" b="1"/>
              <a:t>six</a:t>
            </a:r>
            <a:r>
              <a:rPr lang="en"/>
              <a:t>. Isolation means that one of those transactions would be completed ahead of the other one. </a:t>
            </a:r>
            <a:endParaRPr/>
          </a:p>
          <a:p>
            <a:pPr marL="0" lvl="0" indent="0" algn="l" rtl="0">
              <a:spcBef>
                <a:spcPts val="0"/>
              </a:spcBef>
              <a:spcAft>
                <a:spcPts val="0"/>
              </a:spcAft>
              <a:buNone/>
            </a:pPr>
            <a:r>
              <a:rPr lang="en"/>
              <a:t>In other words, if your neighbor clicked first, they will get five items, and only five items will be remaining in stock. So you will only get to buy five items. </a:t>
            </a:r>
            <a:endParaRPr/>
          </a:p>
          <a:p>
            <a:pPr marL="0" lvl="0" indent="0" algn="l" rtl="0">
              <a:spcBef>
                <a:spcPts val="0"/>
              </a:spcBef>
              <a:spcAft>
                <a:spcPts val="0"/>
              </a:spcAft>
              <a:buNone/>
            </a:pPr>
            <a:r>
              <a:rPr lang="en"/>
              <a:t>If you clicked first, you will get the six items you want, and they will only get four. </a:t>
            </a:r>
            <a:endParaRPr/>
          </a:p>
          <a:p>
            <a:pPr marL="0" lvl="0" indent="0" algn="l" rtl="0">
              <a:spcBef>
                <a:spcPts val="0"/>
              </a:spcBef>
              <a:spcAft>
                <a:spcPts val="0"/>
              </a:spcAft>
              <a:buNone/>
            </a:pPr>
            <a:r>
              <a:rPr lang="en"/>
              <a:t>→ Thus, isolation ensures that eleven items aren’t sold when only ten exist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10. ACID-compliant (Atomicity, Consistency, Isolation and Durability) - Durability</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360" name="Google Shape;360;p60"/>
          <p:cNvSpPr txBox="1"/>
          <p:nvPr/>
        </p:nvSpPr>
        <p:spPr>
          <a:xfrm>
            <a:off x="311700" y="1298350"/>
            <a:ext cx="7853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Durability: </a:t>
            </a:r>
            <a:r>
              <a:rPr lang="en"/>
              <a:t>In databases that possess durability, data is saved once a transaction is completed, even if a power outage or system failure occurs</a:t>
            </a:r>
            <a:r>
              <a:rPr lang="en" b="1"/>
              <a:t>.</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For</a:t>
            </a:r>
            <a:r>
              <a:rPr lang="en"/>
              <a:t> </a:t>
            </a:r>
            <a:r>
              <a:rPr lang="en" b="1"/>
              <a:t>example: </a:t>
            </a:r>
            <a:r>
              <a:rPr lang="en"/>
              <a:t>Imagine you’re buying in-demand concert tickets on a site similar to Ticketmaster.com. Right when tickets go on sale, you’re ready to make a purchase. After being stuck in the digital waiting room for some time, you’re finally able to add those tickets to your cart. You then make the purchase and get your confirmation. </a:t>
            </a:r>
            <a:endParaRPr/>
          </a:p>
          <a:p>
            <a:pPr marL="0" lvl="0" indent="0" algn="l" rtl="0">
              <a:spcBef>
                <a:spcPts val="0"/>
              </a:spcBef>
              <a:spcAft>
                <a:spcPts val="0"/>
              </a:spcAft>
              <a:buNone/>
            </a:pPr>
            <a:r>
              <a:rPr lang="en" b="1"/>
              <a:t>However if that database lacks durability</a:t>
            </a:r>
            <a:r>
              <a:rPr lang="en"/>
              <a:t>, even after your ticket purchase was confirmed, if the database suffers a failure incident your transaction would still be lost! As you might expect, this is a really bad thing to happen for an online e-commerce site, </a:t>
            </a:r>
            <a:endParaRPr/>
          </a:p>
          <a:p>
            <a:pPr marL="0" lvl="0" indent="0" algn="l" rtl="0">
              <a:spcBef>
                <a:spcPts val="0"/>
              </a:spcBef>
              <a:spcAft>
                <a:spcPts val="0"/>
              </a:spcAft>
              <a:buNone/>
            </a:pPr>
            <a:r>
              <a:rPr lang="en" b="1"/>
              <a:t>so transaction durability is a must-have.</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 Overview Data Repositories - Databases</a:t>
            </a:r>
            <a:endParaRPr/>
          </a:p>
        </p:txBody>
      </p:sp>
      <p:pic>
        <p:nvPicPr>
          <p:cNvPr id="79" name="Google Shape;79;p17"/>
          <p:cNvPicPr preferRelativeResize="0"/>
          <p:nvPr/>
        </p:nvPicPr>
        <p:blipFill>
          <a:blip r:embed="rId3">
            <a:alphaModFix/>
          </a:blip>
          <a:stretch>
            <a:fillRect/>
          </a:stretch>
        </p:blipFill>
        <p:spPr>
          <a:xfrm>
            <a:off x="311700" y="1182600"/>
            <a:ext cx="6804016" cy="38209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 Data Marts, and Data Lakes</a:t>
            </a:r>
            <a:endParaRPr b="1"/>
          </a:p>
        </p:txBody>
      </p:sp>
      <p:pic>
        <p:nvPicPr>
          <p:cNvPr id="366" name="Google Shape;366;p61"/>
          <p:cNvPicPr preferRelativeResize="0"/>
          <p:nvPr/>
        </p:nvPicPr>
        <p:blipFill>
          <a:blip r:embed="rId3">
            <a:alphaModFix/>
          </a:blip>
          <a:stretch>
            <a:fillRect/>
          </a:stretch>
        </p:blipFill>
        <p:spPr>
          <a:xfrm>
            <a:off x="1372950" y="1145150"/>
            <a:ext cx="6398101"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a:t>
            </a:r>
            <a:endParaRPr/>
          </a:p>
        </p:txBody>
      </p:sp>
      <p:pic>
        <p:nvPicPr>
          <p:cNvPr id="372" name="Google Shape;372;p62"/>
          <p:cNvPicPr preferRelativeResize="0"/>
          <p:nvPr/>
        </p:nvPicPr>
        <p:blipFill>
          <a:blip r:embed="rId3">
            <a:alphaModFix/>
          </a:blip>
          <a:stretch>
            <a:fillRect/>
          </a:stretch>
        </p:blipFill>
        <p:spPr>
          <a:xfrm>
            <a:off x="311700" y="1120175"/>
            <a:ext cx="4881725" cy="2930425"/>
          </a:xfrm>
          <a:prstGeom prst="rect">
            <a:avLst/>
          </a:prstGeom>
          <a:noFill/>
          <a:ln>
            <a:noFill/>
          </a:ln>
        </p:spPr>
      </p:pic>
      <p:sp>
        <p:nvSpPr>
          <p:cNvPr id="373" name="Google Shape;373;p62"/>
          <p:cNvSpPr txBox="1"/>
          <p:nvPr/>
        </p:nvSpPr>
        <p:spPr>
          <a:xfrm>
            <a:off x="311700" y="4153050"/>
            <a:ext cx="796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A </a:t>
            </a:r>
            <a:r>
              <a:rPr lang="en" sz="1200" b="1">
                <a:solidFill>
                  <a:srgbClr val="1F1F1F"/>
                </a:solidFill>
                <a:highlight>
                  <a:srgbClr val="FFFFFF"/>
                </a:highlight>
              </a:rPr>
              <a:t>data warehouse </a:t>
            </a:r>
            <a:r>
              <a:rPr lang="en" sz="1200">
                <a:solidFill>
                  <a:srgbClr val="1F1F1F"/>
                </a:solidFill>
                <a:highlight>
                  <a:srgbClr val="FFFFFF"/>
                </a:highlight>
              </a:rPr>
              <a:t>is a </a:t>
            </a:r>
            <a:r>
              <a:rPr lang="en" sz="1200" b="1">
                <a:solidFill>
                  <a:srgbClr val="1F1F1F"/>
                </a:solidFill>
                <a:highlight>
                  <a:srgbClr val="FFFFFF"/>
                </a:highlight>
              </a:rPr>
              <a:t>central repository</a:t>
            </a:r>
            <a:r>
              <a:rPr lang="en" sz="1200">
                <a:solidFill>
                  <a:srgbClr val="1F1F1F"/>
                </a:solidFill>
                <a:highlight>
                  <a:srgbClr val="FFFFFF"/>
                </a:highlight>
              </a:rPr>
              <a:t> of data integrated </a:t>
            </a:r>
            <a:r>
              <a:rPr lang="en" sz="1200" b="1">
                <a:solidFill>
                  <a:srgbClr val="1F1F1F"/>
                </a:solidFill>
                <a:highlight>
                  <a:srgbClr val="FFFFFF"/>
                </a:highlight>
              </a:rPr>
              <a:t>from multiple sources</a:t>
            </a:r>
            <a:r>
              <a:rPr lang="en" sz="1200">
                <a:solidFill>
                  <a:srgbClr val="1F1F1F"/>
                </a:solidFill>
                <a:highlight>
                  <a:srgbClr val="FFFFFF"/>
                </a:highlight>
              </a:rPr>
              <a:t>. Data warehouses serve as the single source of truth—storing current and historical </a:t>
            </a:r>
            <a:r>
              <a:rPr lang="en" sz="1200">
                <a:solidFill>
                  <a:srgbClr val="1F1F1F"/>
                </a:solidFill>
              </a:rPr>
              <a:t>data that has been cleansed, conformed, and categorized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a:t>
            </a:r>
            <a:endParaRPr/>
          </a:p>
          <a:p>
            <a:pPr marL="0" lvl="0" indent="0" algn="l" rtl="0">
              <a:spcBef>
                <a:spcPts val="0"/>
              </a:spcBef>
              <a:spcAft>
                <a:spcPts val="0"/>
              </a:spcAft>
              <a:buNone/>
            </a:pPr>
            <a:endParaRPr/>
          </a:p>
        </p:txBody>
      </p:sp>
      <p:pic>
        <p:nvPicPr>
          <p:cNvPr id="379" name="Google Shape;379;p63"/>
          <p:cNvPicPr preferRelativeResize="0"/>
          <p:nvPr/>
        </p:nvPicPr>
        <p:blipFill>
          <a:blip r:embed="rId3">
            <a:alphaModFix/>
          </a:blip>
          <a:stretch>
            <a:fillRect/>
          </a:stretch>
        </p:blipFill>
        <p:spPr>
          <a:xfrm>
            <a:off x="311700" y="1157650"/>
            <a:ext cx="4791351" cy="2475000"/>
          </a:xfrm>
          <a:prstGeom prst="rect">
            <a:avLst/>
          </a:prstGeom>
          <a:noFill/>
          <a:ln>
            <a:noFill/>
          </a:ln>
        </p:spPr>
      </p:pic>
      <p:sp>
        <p:nvSpPr>
          <p:cNvPr id="380" name="Google Shape;380;p63"/>
          <p:cNvSpPr txBox="1"/>
          <p:nvPr/>
        </p:nvSpPr>
        <p:spPr>
          <a:xfrm>
            <a:off x="212250" y="3772575"/>
            <a:ext cx="7702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When data gets loaded into the data warehouse, </a:t>
            </a:r>
            <a:r>
              <a:rPr lang="en" sz="1200" b="1">
                <a:solidFill>
                  <a:srgbClr val="1F1F1F"/>
                </a:solidFill>
                <a:highlight>
                  <a:srgbClr val="FFFFFF"/>
                </a:highlight>
              </a:rPr>
              <a:t>it is already modeled and structured for a specific purpose, meaning it's analysis-ready</a:t>
            </a:r>
            <a:r>
              <a:rPr lang="en" sz="1200">
                <a:solidFill>
                  <a:srgbClr val="1F1F1F"/>
                </a:solidFill>
                <a:highlight>
                  <a:srgbClr val="FFFFFF"/>
                </a:highlight>
              </a:rPr>
              <a:t>. </a:t>
            </a:r>
            <a:endParaRPr sz="1200">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Traditionally, data warehouses are known to store relational data from transactional systems and operational databases such as CRM, ERP, HR, and Finance applications.</a:t>
            </a:r>
            <a:endParaRPr sz="1200">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But with the emergence of NoSQL technologies and new data sources, non-relational data </a:t>
            </a:r>
            <a:r>
              <a:rPr lang="en" sz="1200">
                <a:solidFill>
                  <a:srgbClr val="1F1F1F"/>
                </a:solidFill>
              </a:rPr>
              <a:t>repositories are also being used for data warehousing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 - 3-tier 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86" name="Google Shape;386;p64"/>
          <p:cNvPicPr preferRelativeResize="0"/>
          <p:nvPr/>
        </p:nvPicPr>
        <p:blipFill>
          <a:blip r:embed="rId3">
            <a:alphaModFix/>
          </a:blip>
          <a:stretch>
            <a:fillRect/>
          </a:stretch>
        </p:blipFill>
        <p:spPr>
          <a:xfrm>
            <a:off x="311700" y="1120200"/>
            <a:ext cx="7224749" cy="2762400"/>
          </a:xfrm>
          <a:prstGeom prst="rect">
            <a:avLst/>
          </a:prstGeom>
          <a:noFill/>
          <a:ln>
            <a:noFill/>
          </a:ln>
        </p:spPr>
      </p:pic>
      <p:sp>
        <p:nvSpPr>
          <p:cNvPr id="387" name="Google Shape;387;p64"/>
          <p:cNvSpPr txBox="1"/>
          <p:nvPr/>
        </p:nvSpPr>
        <p:spPr>
          <a:xfrm>
            <a:off x="474400" y="3985075"/>
            <a:ext cx="71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OLAP: </a:t>
            </a:r>
            <a:r>
              <a:rPr lang="en"/>
              <a:t>Online Analytical Processing</a:t>
            </a:r>
            <a:endParaRPr/>
          </a:p>
        </p:txBody>
      </p:sp>
      <p:sp>
        <p:nvSpPr>
          <p:cNvPr id="388" name="Google Shape;388;p64"/>
          <p:cNvSpPr txBox="1"/>
          <p:nvPr/>
        </p:nvSpPr>
        <p:spPr>
          <a:xfrm>
            <a:off x="4257125" y="1423200"/>
            <a:ext cx="436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This tier includes all the tools and applications used for querying, reporting, and analyzing </a:t>
            </a:r>
            <a:r>
              <a:rPr lang="en" sz="1200">
                <a:solidFill>
                  <a:srgbClr val="1F1F1F"/>
                </a:solidFill>
                <a:highlight>
                  <a:srgbClr val="EEEEEE"/>
                </a:highlight>
              </a:rPr>
              <a:t>data.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 - cloud based</a:t>
            </a:r>
            <a:endParaRPr/>
          </a:p>
        </p:txBody>
      </p:sp>
      <p:pic>
        <p:nvPicPr>
          <p:cNvPr id="394" name="Google Shape;394;p65"/>
          <p:cNvPicPr preferRelativeResize="0"/>
          <p:nvPr/>
        </p:nvPicPr>
        <p:blipFill>
          <a:blip r:embed="rId3">
            <a:alphaModFix/>
          </a:blip>
          <a:stretch>
            <a:fillRect/>
          </a:stretch>
        </p:blipFill>
        <p:spPr>
          <a:xfrm>
            <a:off x="311700" y="1715150"/>
            <a:ext cx="7391074" cy="2201950"/>
          </a:xfrm>
          <a:prstGeom prst="rect">
            <a:avLst/>
          </a:prstGeom>
          <a:noFill/>
          <a:ln>
            <a:noFill/>
          </a:ln>
        </p:spPr>
      </p:pic>
      <p:sp>
        <p:nvSpPr>
          <p:cNvPr id="395" name="Google Shape;395;p65"/>
          <p:cNvSpPr txBox="1"/>
          <p:nvPr/>
        </p:nvSpPr>
        <p:spPr>
          <a:xfrm>
            <a:off x="311700" y="1161050"/>
            <a:ext cx="786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In response to the rapid data growth and today's sophisticated analytics tools, data warehouses that once resided in on-premise data centers are moving to the cloud.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Warehouses - Popular Data Warehouses</a:t>
            </a:r>
            <a:endParaRPr/>
          </a:p>
        </p:txBody>
      </p:sp>
      <p:pic>
        <p:nvPicPr>
          <p:cNvPr id="401" name="Google Shape;401;p66"/>
          <p:cNvPicPr preferRelativeResize="0"/>
          <p:nvPr/>
        </p:nvPicPr>
        <p:blipFill>
          <a:blip r:embed="rId3">
            <a:alphaModFix/>
          </a:blip>
          <a:stretch>
            <a:fillRect/>
          </a:stretch>
        </p:blipFill>
        <p:spPr>
          <a:xfrm>
            <a:off x="311700" y="1195075"/>
            <a:ext cx="7962900" cy="2647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a:t>
            </a:r>
            <a:endParaRPr/>
          </a:p>
        </p:txBody>
      </p:sp>
      <p:pic>
        <p:nvPicPr>
          <p:cNvPr id="407" name="Google Shape;407;p67"/>
          <p:cNvPicPr preferRelativeResize="0"/>
          <p:nvPr/>
        </p:nvPicPr>
        <p:blipFill>
          <a:blip r:embed="rId3">
            <a:alphaModFix/>
          </a:blip>
          <a:stretch>
            <a:fillRect/>
          </a:stretch>
        </p:blipFill>
        <p:spPr>
          <a:xfrm>
            <a:off x="311700" y="1195100"/>
            <a:ext cx="7848600" cy="321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 - Dependent Data Marts</a:t>
            </a:r>
            <a:endParaRPr/>
          </a:p>
        </p:txBody>
      </p:sp>
      <p:pic>
        <p:nvPicPr>
          <p:cNvPr id="413" name="Google Shape;413;p68"/>
          <p:cNvPicPr preferRelativeResize="0"/>
          <p:nvPr/>
        </p:nvPicPr>
        <p:blipFill>
          <a:blip r:embed="rId3">
            <a:alphaModFix/>
          </a:blip>
          <a:stretch>
            <a:fillRect/>
          </a:stretch>
        </p:blipFill>
        <p:spPr>
          <a:xfrm>
            <a:off x="189875" y="1145150"/>
            <a:ext cx="7905750" cy="3419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 - Independent Data Marts</a:t>
            </a:r>
            <a:endParaRPr/>
          </a:p>
          <a:p>
            <a:pPr marL="0" lvl="0" indent="0" algn="l" rtl="0">
              <a:spcBef>
                <a:spcPts val="0"/>
              </a:spcBef>
              <a:spcAft>
                <a:spcPts val="0"/>
              </a:spcAft>
              <a:buNone/>
            </a:pPr>
            <a:endParaRPr/>
          </a:p>
        </p:txBody>
      </p:sp>
      <p:pic>
        <p:nvPicPr>
          <p:cNvPr id="419" name="Google Shape;419;p69"/>
          <p:cNvPicPr preferRelativeResize="0"/>
          <p:nvPr/>
        </p:nvPicPr>
        <p:blipFill>
          <a:blip r:embed="rId3">
            <a:alphaModFix/>
          </a:blip>
          <a:stretch>
            <a:fillRect/>
          </a:stretch>
        </p:blipFill>
        <p:spPr>
          <a:xfrm>
            <a:off x="311700" y="1157650"/>
            <a:ext cx="8086725" cy="3667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 - Hybrid</a:t>
            </a:r>
            <a:endParaRPr/>
          </a:p>
        </p:txBody>
      </p:sp>
      <p:pic>
        <p:nvPicPr>
          <p:cNvPr id="425" name="Google Shape;425;p70"/>
          <p:cNvPicPr preferRelativeResize="0"/>
          <p:nvPr/>
        </p:nvPicPr>
        <p:blipFill>
          <a:blip r:embed="rId3">
            <a:alphaModFix/>
          </a:blip>
          <a:stretch>
            <a:fillRect/>
          </a:stretch>
        </p:blipFill>
        <p:spPr>
          <a:xfrm>
            <a:off x="311700" y="1170125"/>
            <a:ext cx="8010525" cy="346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a:t>
            </a:r>
            <a:endParaRPr/>
          </a:p>
          <a:p>
            <a:pPr marL="0" lvl="0" indent="0" algn="l" rtl="0">
              <a:spcBef>
                <a:spcPts val="0"/>
              </a:spcBef>
              <a:spcAft>
                <a:spcPts val="0"/>
              </a:spcAft>
              <a:buNone/>
            </a:pPr>
            <a:endParaRPr/>
          </a:p>
        </p:txBody>
      </p:sp>
      <p:pic>
        <p:nvPicPr>
          <p:cNvPr id="85" name="Google Shape;85;p18"/>
          <p:cNvPicPr preferRelativeResize="0"/>
          <p:nvPr/>
        </p:nvPicPr>
        <p:blipFill>
          <a:blip r:embed="rId3">
            <a:alphaModFix/>
          </a:blip>
          <a:stretch>
            <a:fillRect/>
          </a:stretch>
        </p:blipFill>
        <p:spPr>
          <a:xfrm>
            <a:off x="311700" y="1095225"/>
            <a:ext cx="5081475" cy="2795424"/>
          </a:xfrm>
          <a:prstGeom prst="rect">
            <a:avLst/>
          </a:prstGeom>
          <a:noFill/>
          <a:ln>
            <a:noFill/>
          </a:ln>
        </p:spPr>
      </p:pic>
      <p:sp>
        <p:nvSpPr>
          <p:cNvPr id="86" name="Google Shape;86;p18"/>
          <p:cNvSpPr txBox="1"/>
          <p:nvPr/>
        </p:nvSpPr>
        <p:spPr>
          <a:xfrm>
            <a:off x="5592925" y="1548050"/>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And a </a:t>
            </a:r>
            <a:r>
              <a:rPr lang="en" sz="1200" b="1">
                <a:solidFill>
                  <a:srgbClr val="1F1F1F"/>
                </a:solidFill>
                <a:highlight>
                  <a:srgbClr val="FFFFFF"/>
                </a:highlight>
              </a:rPr>
              <a:t>Database Management System, or DBMS</a:t>
            </a:r>
            <a:r>
              <a:rPr lang="en" sz="1200">
                <a:solidFill>
                  <a:srgbClr val="1F1F1F"/>
                </a:solidFill>
                <a:highlight>
                  <a:srgbClr val="FFFFFF"/>
                </a:highlight>
              </a:rPr>
              <a:t>, is a set of programs that creates and maintains the database. It allows you to store, modify, and extract information from the database </a:t>
            </a:r>
            <a:r>
              <a:rPr lang="en" sz="1200" b="1">
                <a:solidFill>
                  <a:srgbClr val="1F1F1F"/>
                </a:solidFill>
                <a:highlight>
                  <a:srgbClr val="FFFFFF"/>
                </a:highlight>
              </a:rPr>
              <a:t>using a function </a:t>
            </a:r>
            <a:r>
              <a:rPr lang="en" sz="1200" b="1">
                <a:solidFill>
                  <a:srgbClr val="1F1F1F"/>
                </a:solidFill>
              </a:rPr>
              <a:t>called querying.</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a:t>
            </a:r>
            <a:endParaRPr/>
          </a:p>
          <a:p>
            <a:pPr marL="0" lvl="0" indent="0" algn="l" rtl="0">
              <a:spcBef>
                <a:spcPts val="0"/>
              </a:spcBef>
              <a:spcAft>
                <a:spcPts val="0"/>
              </a:spcAft>
              <a:buNone/>
            </a:pPr>
            <a:endParaRPr/>
          </a:p>
        </p:txBody>
      </p:sp>
      <p:pic>
        <p:nvPicPr>
          <p:cNvPr id="431" name="Google Shape;431;p71"/>
          <p:cNvPicPr preferRelativeResize="0"/>
          <p:nvPr/>
        </p:nvPicPr>
        <p:blipFill>
          <a:blip r:embed="rId3">
            <a:alphaModFix/>
          </a:blip>
          <a:stretch>
            <a:fillRect/>
          </a:stretch>
        </p:blipFill>
        <p:spPr>
          <a:xfrm>
            <a:off x="311700" y="1132675"/>
            <a:ext cx="5942900" cy="3362075"/>
          </a:xfrm>
          <a:prstGeom prst="rect">
            <a:avLst/>
          </a:prstGeom>
          <a:noFill/>
          <a:ln>
            <a:noFill/>
          </a:ln>
        </p:spPr>
      </p:pic>
      <p:sp>
        <p:nvSpPr>
          <p:cNvPr id="432" name="Google Shape;432;p71"/>
          <p:cNvSpPr txBox="1"/>
          <p:nvPr/>
        </p:nvSpPr>
        <p:spPr>
          <a:xfrm>
            <a:off x="374525" y="4357000"/>
            <a:ext cx="789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The difference also lies in how data is extracted from the source systems, the transformations </a:t>
            </a:r>
            <a:r>
              <a:rPr lang="en" sz="1200">
                <a:solidFill>
                  <a:srgbClr val="1F1F1F"/>
                </a:solidFill>
              </a:rPr>
              <a:t>that need to be applied, and how the data is transported into the mart.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8" name="Google Shape;438;p72"/>
          <p:cNvPicPr preferRelativeResize="0"/>
          <p:nvPr/>
        </p:nvPicPr>
        <p:blipFill>
          <a:blip r:embed="rId3">
            <a:alphaModFix/>
          </a:blip>
          <a:stretch>
            <a:fillRect/>
          </a:stretch>
        </p:blipFill>
        <p:spPr>
          <a:xfrm>
            <a:off x="311700" y="1145175"/>
            <a:ext cx="7091450" cy="3047425"/>
          </a:xfrm>
          <a:prstGeom prst="rect">
            <a:avLst/>
          </a:prstGeom>
          <a:noFill/>
          <a:ln>
            <a:noFill/>
          </a:ln>
        </p:spPr>
      </p:pic>
      <p:sp>
        <p:nvSpPr>
          <p:cNvPr id="439" name="Google Shape;439;p72"/>
          <p:cNvSpPr txBox="1"/>
          <p:nvPr/>
        </p:nvSpPr>
        <p:spPr>
          <a:xfrm>
            <a:off x="237200" y="4381950"/>
            <a:ext cx="593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Dependent Data Marts</a:t>
            </a:r>
            <a:r>
              <a:rPr lang="en" sz="1200">
                <a:solidFill>
                  <a:srgbClr val="1F1F1F"/>
                </a:solidFill>
                <a:highlight>
                  <a:srgbClr val="FFFFFF"/>
                </a:highlight>
              </a:rPr>
              <a:t>, for example, pull data from an enterprise data warehouse, where data </a:t>
            </a:r>
            <a:r>
              <a:rPr lang="en" sz="1200">
                <a:solidFill>
                  <a:srgbClr val="1F1F1F"/>
                </a:solidFill>
                <a:highlight>
                  <a:srgbClr val="EEEEEE"/>
                </a:highlight>
              </a:rPr>
              <a:t>has already been cleaned and transformed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45" name="Google Shape;445;p73"/>
          <p:cNvPicPr preferRelativeResize="0"/>
          <p:nvPr/>
        </p:nvPicPr>
        <p:blipFill>
          <a:blip r:embed="rId3">
            <a:alphaModFix/>
          </a:blip>
          <a:stretch>
            <a:fillRect/>
          </a:stretch>
        </p:blipFill>
        <p:spPr>
          <a:xfrm>
            <a:off x="311700" y="1106875"/>
            <a:ext cx="5811650" cy="2634800"/>
          </a:xfrm>
          <a:prstGeom prst="rect">
            <a:avLst/>
          </a:prstGeom>
          <a:noFill/>
          <a:ln>
            <a:noFill/>
          </a:ln>
        </p:spPr>
      </p:pic>
      <p:sp>
        <p:nvSpPr>
          <p:cNvPr id="446" name="Google Shape;446;p73"/>
          <p:cNvSpPr txBox="1"/>
          <p:nvPr/>
        </p:nvSpPr>
        <p:spPr>
          <a:xfrm>
            <a:off x="311700" y="3910325"/>
            <a:ext cx="801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Independent Data Marts</a:t>
            </a:r>
            <a:r>
              <a:rPr lang="en" sz="1200">
                <a:solidFill>
                  <a:srgbClr val="1F1F1F"/>
                </a:solidFill>
              </a:rPr>
              <a:t> need to carry out the transformation process on the source data </a:t>
            </a:r>
            <a:r>
              <a:rPr lang="en" sz="1200">
                <a:solidFill>
                  <a:srgbClr val="1F1F1F"/>
                </a:solidFill>
                <a:highlight>
                  <a:srgbClr val="FFFFFF"/>
                </a:highlight>
              </a:rPr>
              <a:t>since it is coming directly from operational systems and external sources.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Mart - Applications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52" name="Google Shape;452;p74"/>
          <p:cNvPicPr preferRelativeResize="0"/>
          <p:nvPr/>
        </p:nvPicPr>
        <p:blipFill>
          <a:blip r:embed="rId3">
            <a:alphaModFix/>
          </a:blip>
          <a:stretch>
            <a:fillRect/>
          </a:stretch>
        </p:blipFill>
        <p:spPr>
          <a:xfrm>
            <a:off x="311700" y="1170125"/>
            <a:ext cx="7581900" cy="2571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Lakes</a:t>
            </a:r>
            <a:endParaRPr/>
          </a:p>
        </p:txBody>
      </p:sp>
      <p:pic>
        <p:nvPicPr>
          <p:cNvPr id="458" name="Google Shape;458;p75"/>
          <p:cNvPicPr preferRelativeResize="0"/>
          <p:nvPr/>
        </p:nvPicPr>
        <p:blipFill>
          <a:blip r:embed="rId3">
            <a:alphaModFix/>
          </a:blip>
          <a:stretch>
            <a:fillRect/>
          </a:stretch>
        </p:blipFill>
        <p:spPr>
          <a:xfrm>
            <a:off x="311700" y="1096350"/>
            <a:ext cx="5929150" cy="2443050"/>
          </a:xfrm>
          <a:prstGeom prst="rect">
            <a:avLst/>
          </a:prstGeom>
          <a:noFill/>
          <a:ln>
            <a:noFill/>
          </a:ln>
        </p:spPr>
      </p:pic>
      <p:sp>
        <p:nvSpPr>
          <p:cNvPr id="459" name="Google Shape;459;p75"/>
          <p:cNvSpPr txBox="1"/>
          <p:nvPr/>
        </p:nvSpPr>
        <p:spPr>
          <a:xfrm>
            <a:off x="311700" y="3383325"/>
            <a:ext cx="6914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While a data warehouse stores data that has been cleaned, processed, and transformed for a specific need, you do not need to define the structure and schema of data before loading into the data lake. </a:t>
            </a:r>
            <a:r>
              <a:rPr lang="en" sz="1200">
                <a:solidFill>
                  <a:srgbClr val="1F1F1F"/>
                </a:solidFill>
              </a:rPr>
              <a:t>Which does not mean that a data lake is a place where data can be dumped without governance.</a:t>
            </a:r>
            <a:endParaRPr sz="1200">
              <a:solidFill>
                <a:srgbClr val="1F1F1F"/>
              </a:solidFill>
              <a:highlight>
                <a:srgbClr val="FFFFFF"/>
              </a:highlight>
            </a:endParaRPr>
          </a:p>
          <a:p>
            <a:pPr marL="0" lvl="0" indent="0" algn="l" rtl="0">
              <a:spcBef>
                <a:spcPts val="0"/>
              </a:spcBef>
              <a:spcAft>
                <a:spcPts val="0"/>
              </a:spcAft>
              <a:buNone/>
            </a:pPr>
            <a:endParaRPr sz="1200">
              <a:solidFill>
                <a:srgbClr val="1F1F1F"/>
              </a:solidFill>
              <a:highlight>
                <a:srgbClr val="FFFFFF"/>
              </a:highlight>
            </a:endParaRPr>
          </a:p>
          <a:p>
            <a:pPr marL="0" lvl="0" indent="0" algn="l" rtl="0">
              <a:spcBef>
                <a:spcPts val="0"/>
              </a:spcBef>
              <a:spcAft>
                <a:spcPts val="0"/>
              </a:spcAft>
              <a:buNone/>
            </a:pPr>
            <a:endParaRPr sz="1200">
              <a:solidFill>
                <a:srgbClr val="1F1F1F"/>
              </a:solidFill>
              <a:highlight>
                <a:srgbClr val="FFFFFF"/>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Lakes</a:t>
            </a:r>
            <a:endParaRPr/>
          </a:p>
          <a:p>
            <a:pPr marL="0" lvl="0" indent="0" algn="l" rtl="0">
              <a:spcBef>
                <a:spcPts val="0"/>
              </a:spcBef>
              <a:spcAft>
                <a:spcPts val="0"/>
              </a:spcAft>
              <a:buNone/>
            </a:pPr>
            <a:endParaRPr/>
          </a:p>
        </p:txBody>
      </p:sp>
      <p:pic>
        <p:nvPicPr>
          <p:cNvPr id="465" name="Google Shape;465;p76"/>
          <p:cNvPicPr preferRelativeResize="0"/>
          <p:nvPr/>
        </p:nvPicPr>
        <p:blipFill>
          <a:blip r:embed="rId3">
            <a:alphaModFix/>
          </a:blip>
          <a:stretch>
            <a:fillRect/>
          </a:stretch>
        </p:blipFill>
        <p:spPr>
          <a:xfrm>
            <a:off x="311700" y="1138500"/>
            <a:ext cx="6676300" cy="2763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Lakes - Benefits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71" name="Google Shape;471;p77"/>
          <p:cNvPicPr preferRelativeResize="0"/>
          <p:nvPr/>
        </p:nvPicPr>
        <p:blipFill>
          <a:blip r:embed="rId3">
            <a:alphaModFix/>
          </a:blip>
          <a:stretch>
            <a:fillRect/>
          </a:stretch>
        </p:blipFill>
        <p:spPr>
          <a:xfrm>
            <a:off x="311700" y="1151200"/>
            <a:ext cx="7724775" cy="3295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Data Lakes</a:t>
            </a:r>
            <a:endParaRPr/>
          </a:p>
        </p:txBody>
      </p:sp>
      <p:pic>
        <p:nvPicPr>
          <p:cNvPr id="477" name="Google Shape;477;p78"/>
          <p:cNvPicPr preferRelativeResize="0"/>
          <p:nvPr/>
        </p:nvPicPr>
        <p:blipFill>
          <a:blip r:embed="rId3">
            <a:alphaModFix/>
          </a:blip>
          <a:stretch>
            <a:fillRect/>
          </a:stretch>
        </p:blipFill>
        <p:spPr>
          <a:xfrm>
            <a:off x="311700" y="1088075"/>
            <a:ext cx="7934325" cy="3629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11.Conclusion</a:t>
            </a:r>
            <a:endParaRPr/>
          </a:p>
          <a:p>
            <a:pPr marL="0" lvl="0" indent="0" algn="l" rtl="0">
              <a:spcBef>
                <a:spcPts val="0"/>
              </a:spcBef>
              <a:spcAft>
                <a:spcPts val="0"/>
              </a:spcAft>
              <a:buNone/>
            </a:pPr>
            <a:endParaRPr/>
          </a:p>
        </p:txBody>
      </p:sp>
      <p:pic>
        <p:nvPicPr>
          <p:cNvPr id="483" name="Google Shape;483;p79"/>
          <p:cNvPicPr preferRelativeResize="0"/>
          <p:nvPr/>
        </p:nvPicPr>
        <p:blipFill>
          <a:blip r:embed="rId3">
            <a:alphaModFix/>
          </a:blip>
          <a:stretch>
            <a:fillRect/>
          </a:stretch>
        </p:blipFill>
        <p:spPr>
          <a:xfrm>
            <a:off x="277050" y="1087025"/>
            <a:ext cx="5373324" cy="2747225"/>
          </a:xfrm>
          <a:prstGeom prst="rect">
            <a:avLst/>
          </a:prstGeom>
          <a:noFill/>
          <a:ln>
            <a:noFill/>
          </a:ln>
        </p:spPr>
      </p:pic>
      <p:sp>
        <p:nvSpPr>
          <p:cNvPr id="484" name="Google Shape;484;p79"/>
          <p:cNvSpPr txBox="1"/>
          <p:nvPr/>
        </p:nvSpPr>
        <p:spPr>
          <a:xfrm>
            <a:off x="277050" y="3903550"/>
            <a:ext cx="750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While they all have a similar goal:</a:t>
            </a:r>
            <a:endParaRPr sz="1200" b="1">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they need to be evaluated within the context of the use case and technology infrastructure for selecting the one that works best for an organization’s </a:t>
            </a:r>
            <a:r>
              <a:rPr lang="en" sz="1200">
                <a:solidFill>
                  <a:srgbClr val="1F1F1F"/>
                </a:solidFill>
              </a:rPr>
              <a:t>needs.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ETL / ELT / Data Pipeline</a:t>
            </a:r>
            <a:endParaRPr b="1"/>
          </a:p>
        </p:txBody>
      </p:sp>
      <p:pic>
        <p:nvPicPr>
          <p:cNvPr id="490" name="Google Shape;490;p80"/>
          <p:cNvPicPr preferRelativeResize="0"/>
          <p:nvPr/>
        </p:nvPicPr>
        <p:blipFill rotWithShape="1">
          <a:blip r:embed="rId3">
            <a:alphaModFix/>
          </a:blip>
          <a:srcRect t="16569"/>
          <a:stretch/>
        </p:blipFill>
        <p:spPr>
          <a:xfrm>
            <a:off x="311700" y="1130075"/>
            <a:ext cx="4391400" cy="276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 - Query</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92" name="Google Shape;92;p19"/>
          <p:cNvPicPr preferRelativeResize="0"/>
          <p:nvPr/>
        </p:nvPicPr>
        <p:blipFill>
          <a:blip r:embed="rId3">
            <a:alphaModFix/>
          </a:blip>
          <a:stretch>
            <a:fillRect/>
          </a:stretch>
        </p:blipFill>
        <p:spPr>
          <a:xfrm>
            <a:off x="311700" y="1182625"/>
            <a:ext cx="4210050" cy="2486025"/>
          </a:xfrm>
          <a:prstGeom prst="rect">
            <a:avLst/>
          </a:prstGeom>
          <a:noFill/>
          <a:ln>
            <a:noFill/>
          </a:ln>
        </p:spPr>
      </p:pic>
      <p:sp>
        <p:nvSpPr>
          <p:cNvPr id="93" name="Google Shape;93;p19"/>
          <p:cNvSpPr txBox="1"/>
          <p:nvPr/>
        </p:nvSpPr>
        <p:spPr>
          <a:xfrm>
            <a:off x="311700" y="3757750"/>
            <a:ext cx="7403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For example, </a:t>
            </a:r>
            <a:r>
              <a:rPr lang="en" sz="1200">
                <a:solidFill>
                  <a:srgbClr val="1F1F1F"/>
                </a:solidFill>
                <a:highlight>
                  <a:srgbClr val="FFFFFF"/>
                </a:highlight>
              </a:rPr>
              <a:t>if you want to find customers who have been inactive for six months or more, using the query function, the database management system will retrieve data of all customers from the database that have been inactive for six months and more</a:t>
            </a:r>
            <a:endParaRPr/>
          </a:p>
        </p:txBody>
      </p:sp>
      <p:sp>
        <p:nvSpPr>
          <p:cNvPr id="94" name="Google Shape;94;p19"/>
          <p:cNvSpPr txBox="1"/>
          <p:nvPr/>
        </p:nvSpPr>
        <p:spPr>
          <a:xfrm>
            <a:off x="311700" y="4435950"/>
            <a:ext cx="8427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Even though a database and DBMS mean different things, </a:t>
            </a:r>
            <a:r>
              <a:rPr lang="en" sz="1200" b="1">
                <a:solidFill>
                  <a:srgbClr val="1F1F1F"/>
                </a:solidFill>
              </a:rPr>
              <a:t>the terms are often used interchangeably.</a:t>
            </a:r>
            <a:endParaRPr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Extract, Transform, Load - ETL</a:t>
            </a:r>
            <a:endParaRPr b="1"/>
          </a:p>
        </p:txBody>
      </p:sp>
      <p:pic>
        <p:nvPicPr>
          <p:cNvPr id="496" name="Google Shape;496;p81"/>
          <p:cNvPicPr preferRelativeResize="0"/>
          <p:nvPr/>
        </p:nvPicPr>
        <p:blipFill>
          <a:blip r:embed="rId3">
            <a:alphaModFix/>
          </a:blip>
          <a:stretch>
            <a:fillRect/>
          </a:stretch>
        </p:blipFill>
        <p:spPr>
          <a:xfrm>
            <a:off x="311700" y="1017725"/>
            <a:ext cx="6337901" cy="3126800"/>
          </a:xfrm>
          <a:prstGeom prst="rect">
            <a:avLst/>
          </a:prstGeom>
          <a:noFill/>
          <a:ln>
            <a:noFill/>
          </a:ln>
        </p:spPr>
      </p:pic>
      <p:sp>
        <p:nvSpPr>
          <p:cNvPr id="497" name="Google Shape;497;p81"/>
          <p:cNvSpPr txBox="1"/>
          <p:nvPr/>
        </p:nvSpPr>
        <p:spPr>
          <a:xfrm>
            <a:off x="311700" y="4144525"/>
            <a:ext cx="785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While ETL is a generic process, the actual job can be very different in usage, utility, and complexity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82"/>
          <p:cNvPicPr preferRelativeResize="0"/>
          <p:nvPr/>
        </p:nvPicPr>
        <p:blipFill>
          <a:blip r:embed="rId3">
            <a:alphaModFix/>
          </a:blip>
          <a:stretch>
            <a:fillRect/>
          </a:stretch>
        </p:blipFill>
        <p:spPr>
          <a:xfrm>
            <a:off x="311700" y="1554325"/>
            <a:ext cx="7781925" cy="2895600"/>
          </a:xfrm>
          <a:prstGeom prst="rect">
            <a:avLst/>
          </a:prstGeom>
          <a:noFill/>
          <a:ln>
            <a:noFill/>
          </a:ln>
        </p:spPr>
      </p:pic>
      <p:sp>
        <p:nvSpPr>
          <p:cNvPr id="503" name="Google Shape;50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ETL - Extract - Batch Processing</a:t>
            </a:r>
            <a:endParaRPr b="1"/>
          </a:p>
        </p:txBody>
      </p:sp>
      <p:sp>
        <p:nvSpPr>
          <p:cNvPr id="504" name="Google Shape;504;p82"/>
          <p:cNvSpPr txBox="1"/>
          <p:nvPr/>
        </p:nvSpPr>
        <p:spPr>
          <a:xfrm>
            <a:off x="311700" y="1017725"/>
            <a:ext cx="746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Extract</a:t>
            </a:r>
            <a:r>
              <a:rPr lang="en" sz="1200">
                <a:solidFill>
                  <a:srgbClr val="1F1F1F"/>
                </a:solidFill>
              </a:rPr>
              <a:t> is the step where data from source locations is collected for transformation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 - Extract - Stream Processing</a:t>
            </a:r>
            <a:endParaRPr b="1"/>
          </a:p>
          <a:p>
            <a:pPr marL="0" lvl="0" indent="0" algn="l" rtl="0">
              <a:spcBef>
                <a:spcPts val="0"/>
              </a:spcBef>
              <a:spcAft>
                <a:spcPts val="0"/>
              </a:spcAft>
              <a:buNone/>
            </a:pPr>
            <a:endParaRPr/>
          </a:p>
        </p:txBody>
      </p:sp>
      <p:pic>
        <p:nvPicPr>
          <p:cNvPr id="510" name="Google Shape;510;p83"/>
          <p:cNvPicPr preferRelativeResize="0"/>
          <p:nvPr/>
        </p:nvPicPr>
        <p:blipFill>
          <a:blip r:embed="rId3">
            <a:alphaModFix/>
          </a:blip>
          <a:stretch>
            <a:fillRect/>
          </a:stretch>
        </p:blipFill>
        <p:spPr>
          <a:xfrm>
            <a:off x="311700" y="1195375"/>
            <a:ext cx="7886700" cy="2752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 - Transform</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516" name="Google Shape;516;p84"/>
          <p:cNvPicPr preferRelativeResize="0"/>
          <p:nvPr/>
        </p:nvPicPr>
        <p:blipFill>
          <a:blip r:embed="rId3">
            <a:alphaModFix/>
          </a:blip>
          <a:stretch>
            <a:fillRect/>
          </a:stretch>
        </p:blipFill>
        <p:spPr>
          <a:xfrm>
            <a:off x="311700" y="1113300"/>
            <a:ext cx="6631550" cy="2925925"/>
          </a:xfrm>
          <a:prstGeom prst="rect">
            <a:avLst/>
          </a:prstGeom>
          <a:noFill/>
          <a:ln>
            <a:noFill/>
          </a:ln>
        </p:spPr>
      </p:pic>
      <p:sp>
        <p:nvSpPr>
          <p:cNvPr id="517" name="Google Shape;517;p84"/>
          <p:cNvSpPr txBox="1"/>
          <p:nvPr/>
        </p:nvSpPr>
        <p:spPr>
          <a:xfrm>
            <a:off x="311700" y="4328875"/>
            <a:ext cx="770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enriching</a:t>
            </a:r>
            <a:r>
              <a:rPr lang="en" sz="1200">
                <a:solidFill>
                  <a:srgbClr val="1F1F1F"/>
                </a:solidFill>
              </a:rPr>
              <a:t> data, for example, splitting full name to first, middle, and last names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 - Load</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523" name="Google Shape;523;p85"/>
          <p:cNvPicPr preferRelativeResize="0"/>
          <p:nvPr/>
        </p:nvPicPr>
        <p:blipFill>
          <a:blip r:embed="rId3">
            <a:alphaModFix/>
          </a:blip>
          <a:stretch>
            <a:fillRect/>
          </a:stretch>
        </p:blipFill>
        <p:spPr>
          <a:xfrm>
            <a:off x="311700" y="1179600"/>
            <a:ext cx="8067675" cy="2962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 - Load</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529" name="Google Shape;529;p86"/>
          <p:cNvPicPr preferRelativeResize="0"/>
          <p:nvPr/>
        </p:nvPicPr>
        <p:blipFill>
          <a:blip r:embed="rId3">
            <a:alphaModFix/>
          </a:blip>
          <a:stretch>
            <a:fillRect/>
          </a:stretch>
        </p:blipFill>
        <p:spPr>
          <a:xfrm>
            <a:off x="311700" y="1198550"/>
            <a:ext cx="7372350" cy="2609850"/>
          </a:xfrm>
          <a:prstGeom prst="rect">
            <a:avLst/>
          </a:prstGeom>
          <a:noFill/>
          <a:ln>
            <a:noFill/>
          </a:ln>
        </p:spPr>
      </p:pic>
      <p:sp>
        <p:nvSpPr>
          <p:cNvPr id="530" name="Google Shape;530;p86"/>
          <p:cNvSpPr txBox="1"/>
          <p:nvPr/>
        </p:nvSpPr>
        <p:spPr>
          <a:xfrm>
            <a:off x="311700" y="3808400"/>
            <a:ext cx="666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rPr>
              <a:t>It is vital to keep an eye on load failures and ensure the right recovery mechanisms are </a:t>
            </a:r>
            <a:r>
              <a:rPr lang="en" sz="1200">
                <a:solidFill>
                  <a:srgbClr val="1F1F1F"/>
                </a:solidFill>
                <a:highlight>
                  <a:srgbClr val="FFFFFF"/>
                </a:highlight>
              </a:rPr>
              <a:t>in place.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a:t>
            </a:r>
            <a:endParaRPr/>
          </a:p>
        </p:txBody>
      </p:sp>
      <p:pic>
        <p:nvPicPr>
          <p:cNvPr id="536" name="Google Shape;536;p87"/>
          <p:cNvPicPr preferRelativeResize="0"/>
          <p:nvPr/>
        </p:nvPicPr>
        <p:blipFill>
          <a:blip r:embed="rId3">
            <a:alphaModFix/>
          </a:blip>
          <a:stretch>
            <a:fillRect/>
          </a:stretch>
        </p:blipFill>
        <p:spPr>
          <a:xfrm>
            <a:off x="311700" y="1331150"/>
            <a:ext cx="7896225" cy="2733675"/>
          </a:xfrm>
          <a:prstGeom prst="rect">
            <a:avLst/>
          </a:prstGeom>
          <a:noFill/>
          <a:ln>
            <a:noFill/>
          </a:ln>
        </p:spPr>
      </p:pic>
      <p:sp>
        <p:nvSpPr>
          <p:cNvPr id="537" name="Google Shape;537;p87"/>
          <p:cNvSpPr txBox="1"/>
          <p:nvPr/>
        </p:nvSpPr>
        <p:spPr>
          <a:xfrm>
            <a:off x="311700" y="4139425"/>
            <a:ext cx="774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ETL has historically been used for batch workloads on a large scale. </a:t>
            </a:r>
            <a:r>
              <a:rPr lang="en" sz="1200">
                <a:solidFill>
                  <a:srgbClr val="1F1F1F"/>
                </a:solidFill>
                <a:highlight>
                  <a:srgbClr val="EEEEEE"/>
                </a:highlight>
              </a:rPr>
              <a:t>However, with the emergence of streaming ETL tools, they are increasingly being used for </a:t>
            </a:r>
            <a:r>
              <a:rPr lang="en" sz="1200">
                <a:solidFill>
                  <a:srgbClr val="1F1F1F"/>
                </a:solidFill>
                <a:highlight>
                  <a:srgbClr val="FFFFFF"/>
                </a:highlight>
              </a:rPr>
              <a:t>real-time streaming event data as well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ETL - Popular tools</a:t>
            </a:r>
            <a:endParaRPr/>
          </a:p>
          <a:p>
            <a:pPr marL="0" lvl="0" indent="0" algn="l" rtl="0">
              <a:spcBef>
                <a:spcPts val="0"/>
              </a:spcBef>
              <a:spcAft>
                <a:spcPts val="0"/>
              </a:spcAft>
              <a:buNone/>
            </a:pPr>
            <a:endParaRPr/>
          </a:p>
        </p:txBody>
      </p:sp>
      <p:pic>
        <p:nvPicPr>
          <p:cNvPr id="543" name="Google Shape;543;p88"/>
          <p:cNvPicPr preferRelativeResize="0"/>
          <p:nvPr/>
        </p:nvPicPr>
        <p:blipFill>
          <a:blip r:embed="rId3">
            <a:alphaModFix/>
          </a:blip>
          <a:stretch>
            <a:fillRect/>
          </a:stretch>
        </p:blipFill>
        <p:spPr>
          <a:xfrm>
            <a:off x="311700" y="1170125"/>
            <a:ext cx="7848600" cy="30575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Extract, Load, Transform (ELT) Process</a:t>
            </a:r>
            <a:endParaRPr b="1"/>
          </a:p>
        </p:txBody>
      </p:sp>
      <p:pic>
        <p:nvPicPr>
          <p:cNvPr id="549" name="Google Shape;549;p89"/>
          <p:cNvPicPr preferRelativeResize="0"/>
          <p:nvPr/>
        </p:nvPicPr>
        <p:blipFill>
          <a:blip r:embed="rId3">
            <a:alphaModFix/>
          </a:blip>
          <a:stretch>
            <a:fillRect/>
          </a:stretch>
        </p:blipFill>
        <p:spPr>
          <a:xfrm>
            <a:off x="446050" y="1042999"/>
            <a:ext cx="6800325" cy="2708300"/>
          </a:xfrm>
          <a:prstGeom prst="rect">
            <a:avLst/>
          </a:prstGeom>
          <a:noFill/>
          <a:ln>
            <a:noFill/>
          </a:ln>
        </p:spPr>
      </p:pic>
      <p:sp>
        <p:nvSpPr>
          <p:cNvPr id="550" name="Google Shape;550;p89"/>
          <p:cNvSpPr txBox="1"/>
          <p:nvPr/>
        </p:nvSpPr>
        <p:spPr>
          <a:xfrm>
            <a:off x="397850" y="3776575"/>
            <a:ext cx="861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EEEEEE"/>
                </a:highlight>
              </a:rPr>
              <a:t>In the ELT process, extracted data is first loaded into the target system, and transformations </a:t>
            </a:r>
            <a:r>
              <a:rPr lang="en" sz="1200">
                <a:solidFill>
                  <a:srgbClr val="1F1F1F"/>
                </a:solidFill>
                <a:highlight>
                  <a:srgbClr val="FFFFFF"/>
                </a:highlight>
              </a:rPr>
              <a:t>are applied in the target system. </a:t>
            </a:r>
            <a:endParaRPr sz="1200">
              <a:solidFill>
                <a:srgbClr val="1F1F1F"/>
              </a:solidFill>
              <a:highlight>
                <a:srgbClr val="FFFFFF"/>
              </a:highlight>
            </a:endParaRPr>
          </a:p>
          <a:p>
            <a:pPr marL="0" lvl="0" indent="0" algn="l" rtl="0">
              <a:spcBef>
                <a:spcPts val="0"/>
              </a:spcBef>
              <a:spcAft>
                <a:spcPts val="0"/>
              </a:spcAft>
              <a:buNone/>
            </a:pPr>
            <a:r>
              <a:rPr lang="en" sz="1200">
                <a:solidFill>
                  <a:srgbClr val="1F1F1F"/>
                </a:solidFill>
                <a:highlight>
                  <a:srgbClr val="FFFFFF"/>
                </a:highlight>
              </a:rPr>
              <a:t>The destination system for an ELT pipeline is most likely a data lake, though it can </a:t>
            </a:r>
            <a:r>
              <a:rPr lang="en" sz="1200">
                <a:solidFill>
                  <a:srgbClr val="1F1F1F"/>
                </a:solidFill>
              </a:rPr>
              <a:t>also be a data warehouse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12. Extract, Load, Transform (ELT) Process</a:t>
            </a:r>
            <a:endParaRPr b="1"/>
          </a:p>
          <a:p>
            <a:pPr marL="0" lvl="0" indent="0" algn="l" rtl="0">
              <a:spcBef>
                <a:spcPts val="0"/>
              </a:spcBef>
              <a:spcAft>
                <a:spcPts val="0"/>
              </a:spcAft>
              <a:buNone/>
            </a:pPr>
            <a:endParaRPr/>
          </a:p>
        </p:txBody>
      </p:sp>
      <p:pic>
        <p:nvPicPr>
          <p:cNvPr id="556" name="Google Shape;556;p90"/>
          <p:cNvPicPr preferRelativeResize="0"/>
          <p:nvPr/>
        </p:nvPicPr>
        <p:blipFill>
          <a:blip r:embed="rId3">
            <a:alphaModFix/>
          </a:blip>
          <a:stretch>
            <a:fillRect/>
          </a:stretch>
        </p:blipFill>
        <p:spPr>
          <a:xfrm>
            <a:off x="311700" y="1209675"/>
            <a:ext cx="6315075" cy="1362075"/>
          </a:xfrm>
          <a:prstGeom prst="rect">
            <a:avLst/>
          </a:prstGeom>
          <a:noFill/>
          <a:ln>
            <a:noFill/>
          </a:ln>
        </p:spPr>
      </p:pic>
      <p:sp>
        <p:nvSpPr>
          <p:cNvPr id="557" name="Google Shape;557;p90"/>
          <p:cNvSpPr txBox="1"/>
          <p:nvPr/>
        </p:nvSpPr>
        <p:spPr>
          <a:xfrm>
            <a:off x="311700" y="2623850"/>
            <a:ext cx="829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It is ideal for data lakes where transformations on the data are applied once the raw data </a:t>
            </a:r>
            <a:r>
              <a:rPr lang="en" sz="1200">
                <a:solidFill>
                  <a:srgbClr val="1F1F1F"/>
                </a:solidFill>
              </a:rPr>
              <a:t>is loaded into the data lake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 - Different types</a:t>
            </a:r>
            <a:endParaRPr/>
          </a:p>
        </p:txBody>
      </p:sp>
      <p:pic>
        <p:nvPicPr>
          <p:cNvPr id="100" name="Google Shape;100;p20"/>
          <p:cNvPicPr preferRelativeResize="0"/>
          <p:nvPr/>
        </p:nvPicPr>
        <p:blipFill>
          <a:blip r:embed="rId3">
            <a:alphaModFix/>
          </a:blip>
          <a:stretch>
            <a:fillRect/>
          </a:stretch>
        </p:blipFill>
        <p:spPr>
          <a:xfrm>
            <a:off x="311700" y="1466823"/>
            <a:ext cx="5768124" cy="2742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ELT - Advantages</a:t>
            </a:r>
            <a:endParaRPr b="1"/>
          </a:p>
        </p:txBody>
      </p:sp>
      <p:pic>
        <p:nvPicPr>
          <p:cNvPr id="563" name="Google Shape;563;p91"/>
          <p:cNvPicPr preferRelativeResize="0"/>
          <p:nvPr/>
        </p:nvPicPr>
        <p:blipFill>
          <a:blip r:embed="rId3">
            <a:alphaModFix/>
          </a:blip>
          <a:stretch>
            <a:fillRect/>
          </a:stretch>
        </p:blipFill>
        <p:spPr>
          <a:xfrm>
            <a:off x="311700" y="1198550"/>
            <a:ext cx="8105775" cy="3162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Data Pipeline</a:t>
            </a:r>
            <a:endParaRPr b="1"/>
          </a:p>
        </p:txBody>
      </p:sp>
      <p:pic>
        <p:nvPicPr>
          <p:cNvPr id="569" name="Google Shape;569;p92"/>
          <p:cNvPicPr preferRelativeResize="0"/>
          <p:nvPr/>
        </p:nvPicPr>
        <p:blipFill>
          <a:blip r:embed="rId3">
            <a:alphaModFix/>
          </a:blip>
          <a:stretch>
            <a:fillRect/>
          </a:stretch>
        </p:blipFill>
        <p:spPr>
          <a:xfrm>
            <a:off x="311700" y="1017725"/>
            <a:ext cx="7199900" cy="2425500"/>
          </a:xfrm>
          <a:prstGeom prst="rect">
            <a:avLst/>
          </a:prstGeom>
          <a:noFill/>
          <a:ln>
            <a:noFill/>
          </a:ln>
        </p:spPr>
      </p:pic>
      <p:sp>
        <p:nvSpPr>
          <p:cNvPr id="570" name="Google Shape;570;p92"/>
          <p:cNvSpPr txBox="1"/>
          <p:nvPr/>
        </p:nvSpPr>
        <p:spPr>
          <a:xfrm>
            <a:off x="2728050" y="17145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highlight>
                  <a:srgbClr val="FFFFFF"/>
                </a:highlight>
              </a:rPr>
              <a:t>which </a:t>
            </a:r>
            <a:r>
              <a:rPr lang="en" sz="1200">
                <a:solidFill>
                  <a:srgbClr val="FF0000"/>
                </a:solidFill>
                <a:highlight>
                  <a:srgbClr val="EEEEEE"/>
                </a:highlight>
              </a:rPr>
              <a:t>ETL and ELT may be subsets</a:t>
            </a:r>
            <a:endParaRPr>
              <a:solidFill>
                <a:srgbClr val="FF0000"/>
              </a:solidFill>
            </a:endParaRPr>
          </a:p>
        </p:txBody>
      </p:sp>
      <p:pic>
        <p:nvPicPr>
          <p:cNvPr id="571" name="Google Shape;571;p92"/>
          <p:cNvPicPr preferRelativeResize="0"/>
          <p:nvPr/>
        </p:nvPicPr>
        <p:blipFill>
          <a:blip r:embed="rId4">
            <a:alphaModFix/>
          </a:blip>
          <a:stretch>
            <a:fillRect/>
          </a:stretch>
        </p:blipFill>
        <p:spPr>
          <a:xfrm>
            <a:off x="171350" y="3500900"/>
            <a:ext cx="7696200" cy="790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12. Conclusion</a:t>
            </a:r>
            <a:endParaRPr b="1"/>
          </a:p>
        </p:txBody>
      </p:sp>
      <p:pic>
        <p:nvPicPr>
          <p:cNvPr id="577" name="Google Shape;577;p93"/>
          <p:cNvPicPr preferRelativeResize="0"/>
          <p:nvPr/>
        </p:nvPicPr>
        <p:blipFill>
          <a:blip r:embed="rId3">
            <a:alphaModFix/>
          </a:blip>
          <a:stretch>
            <a:fillRect/>
          </a:stretch>
        </p:blipFill>
        <p:spPr>
          <a:xfrm>
            <a:off x="311700" y="1103825"/>
            <a:ext cx="7600950" cy="2438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13. Data Integration</a:t>
            </a:r>
            <a:endParaRPr b="1"/>
          </a:p>
        </p:txBody>
      </p:sp>
      <p:pic>
        <p:nvPicPr>
          <p:cNvPr id="583" name="Google Shape;583;p94"/>
          <p:cNvPicPr preferRelativeResize="0"/>
          <p:nvPr/>
        </p:nvPicPr>
        <p:blipFill>
          <a:blip r:embed="rId3">
            <a:alphaModFix/>
          </a:blip>
          <a:stretch>
            <a:fillRect/>
          </a:stretch>
        </p:blipFill>
        <p:spPr>
          <a:xfrm>
            <a:off x="311700" y="1170125"/>
            <a:ext cx="7724775" cy="1485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a:t>
            </a:r>
            <a:endParaRPr b="1"/>
          </a:p>
          <a:p>
            <a:pPr marL="0" lvl="0" indent="0" algn="l" rtl="0">
              <a:spcBef>
                <a:spcPts val="0"/>
              </a:spcBef>
              <a:spcAft>
                <a:spcPts val="0"/>
              </a:spcAft>
              <a:buNone/>
            </a:pPr>
            <a:endParaRPr/>
          </a:p>
        </p:txBody>
      </p:sp>
      <p:pic>
        <p:nvPicPr>
          <p:cNvPr id="589" name="Google Shape;589;p95"/>
          <p:cNvPicPr preferRelativeResize="0"/>
          <p:nvPr/>
        </p:nvPicPr>
        <p:blipFill>
          <a:blip r:embed="rId3">
            <a:alphaModFix/>
          </a:blip>
          <a:stretch>
            <a:fillRect/>
          </a:stretch>
        </p:blipFill>
        <p:spPr>
          <a:xfrm>
            <a:off x="311700" y="1112875"/>
            <a:ext cx="5485400" cy="39763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595" name="Google Shape;595;p96"/>
          <p:cNvPicPr preferRelativeResize="0"/>
          <p:nvPr/>
        </p:nvPicPr>
        <p:blipFill>
          <a:blip r:embed="rId3">
            <a:alphaModFix/>
          </a:blip>
          <a:stretch>
            <a:fillRect/>
          </a:stretch>
        </p:blipFill>
        <p:spPr>
          <a:xfrm>
            <a:off x="311700" y="1170125"/>
            <a:ext cx="7534275" cy="3409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Example</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01" name="Google Shape;601;p97"/>
          <p:cNvPicPr preferRelativeResize="0"/>
          <p:nvPr/>
        </p:nvPicPr>
        <p:blipFill>
          <a:blip r:embed="rId3">
            <a:alphaModFix/>
          </a:blip>
          <a:stretch>
            <a:fillRect/>
          </a:stretch>
        </p:blipFill>
        <p:spPr>
          <a:xfrm>
            <a:off x="311700" y="1208000"/>
            <a:ext cx="5561175" cy="2411600"/>
          </a:xfrm>
          <a:prstGeom prst="rect">
            <a:avLst/>
          </a:prstGeom>
          <a:noFill/>
          <a:ln>
            <a:noFill/>
          </a:ln>
        </p:spPr>
      </p:pic>
      <p:sp>
        <p:nvSpPr>
          <p:cNvPr id="602" name="Google Shape;602;p97"/>
          <p:cNvSpPr txBox="1"/>
          <p:nvPr/>
        </p:nvSpPr>
        <p:spPr>
          <a:xfrm>
            <a:off x="198925" y="3912100"/>
            <a:ext cx="8591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to make customer data available for analytics, you would need to extract individual customers' information from operational systems such as sales, marketing, and finance. You would then need to provide a unified view of the combined data so that your users can </a:t>
            </a:r>
            <a:r>
              <a:rPr lang="en" sz="1200">
                <a:solidFill>
                  <a:srgbClr val="1F1F1F"/>
                </a:solidFill>
              </a:rPr>
              <a:t>access, query, and manipulate this data from a single interface to derive statistics, analytics, </a:t>
            </a:r>
            <a:r>
              <a:rPr lang="en" sz="1200">
                <a:solidFill>
                  <a:srgbClr val="1F1F1F"/>
                </a:solidFill>
                <a:highlight>
                  <a:srgbClr val="FFFFFF"/>
                </a:highlight>
              </a:rPr>
              <a:t>and visualizations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Workflow</a:t>
            </a:r>
            <a:endParaRPr/>
          </a:p>
        </p:txBody>
      </p:sp>
      <p:pic>
        <p:nvPicPr>
          <p:cNvPr id="608" name="Google Shape;608;p98"/>
          <p:cNvPicPr preferRelativeResize="0"/>
          <p:nvPr/>
        </p:nvPicPr>
        <p:blipFill>
          <a:blip r:embed="rId3">
            <a:alphaModFix/>
          </a:blip>
          <a:stretch>
            <a:fillRect/>
          </a:stretch>
        </p:blipFill>
        <p:spPr>
          <a:xfrm>
            <a:off x="1866900" y="1132250"/>
            <a:ext cx="5294225" cy="2174525"/>
          </a:xfrm>
          <a:prstGeom prst="rect">
            <a:avLst/>
          </a:prstGeom>
          <a:noFill/>
          <a:ln>
            <a:noFill/>
          </a:ln>
        </p:spPr>
      </p:pic>
      <p:sp>
        <p:nvSpPr>
          <p:cNvPr id="609" name="Google Shape;609;p98"/>
          <p:cNvSpPr txBox="1"/>
          <p:nvPr/>
        </p:nvSpPr>
        <p:spPr>
          <a:xfrm>
            <a:off x="227350" y="3421300"/>
            <a:ext cx="8354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How does a data integration platform relate to ETL and data pipelines? </a:t>
            </a:r>
            <a:endParaRPr sz="1200" b="1">
              <a:solidFill>
                <a:srgbClr val="1F1F1F"/>
              </a:solidFill>
              <a:highlight>
                <a:srgbClr val="FFFFFF"/>
              </a:highlight>
            </a:endParaRPr>
          </a:p>
          <a:p>
            <a:pPr marL="457200" lvl="0" indent="-304800" algn="l" rtl="0">
              <a:spcBef>
                <a:spcPts val="0"/>
              </a:spcBef>
              <a:spcAft>
                <a:spcPts val="0"/>
              </a:spcAft>
              <a:buClr>
                <a:srgbClr val="1F1F1F"/>
              </a:buClr>
              <a:buSzPts val="1200"/>
              <a:buChar char="+"/>
            </a:pPr>
            <a:r>
              <a:rPr lang="en" sz="1200">
                <a:solidFill>
                  <a:srgbClr val="1F1F1F"/>
                </a:solidFill>
                <a:highlight>
                  <a:srgbClr val="FFFFFF"/>
                </a:highlight>
              </a:rPr>
              <a:t>Data integration combines disparate data into a unified view of the data.</a:t>
            </a:r>
            <a:endParaRPr sz="1200">
              <a:solidFill>
                <a:srgbClr val="1F1F1F"/>
              </a:solidFill>
              <a:highlight>
                <a:srgbClr val="FFFFFF"/>
              </a:highlight>
            </a:endParaRPr>
          </a:p>
          <a:p>
            <a:pPr marL="457200" lvl="0" indent="-304800" algn="l" rtl="0">
              <a:spcBef>
                <a:spcPts val="0"/>
              </a:spcBef>
              <a:spcAft>
                <a:spcPts val="0"/>
              </a:spcAft>
              <a:buClr>
                <a:srgbClr val="1F1F1F"/>
              </a:buClr>
              <a:buSzPts val="1200"/>
              <a:buChar char="+"/>
            </a:pPr>
            <a:r>
              <a:rPr lang="en" sz="1200">
                <a:solidFill>
                  <a:srgbClr val="1F1F1F"/>
                </a:solidFill>
                <a:highlight>
                  <a:srgbClr val="FFFFFF"/>
                </a:highlight>
              </a:rPr>
              <a:t>Data pipeline covers the entire data movement journey from source to destination systems. In that sense, you use a data pipeline to perform data integration. </a:t>
            </a:r>
            <a:endParaRPr sz="1200">
              <a:solidFill>
                <a:srgbClr val="1F1F1F"/>
              </a:solidFill>
              <a:highlight>
                <a:srgbClr val="FFFFFF"/>
              </a:highlight>
            </a:endParaRPr>
          </a:p>
          <a:p>
            <a:pPr marL="457200" lvl="0" indent="-304800" algn="l" rtl="0">
              <a:spcBef>
                <a:spcPts val="0"/>
              </a:spcBef>
              <a:spcAft>
                <a:spcPts val="0"/>
              </a:spcAft>
              <a:buClr>
                <a:srgbClr val="1F1F1F"/>
              </a:buClr>
              <a:buSzPts val="1200"/>
              <a:buChar char="+"/>
            </a:pPr>
            <a:r>
              <a:rPr lang="en" sz="1200">
                <a:solidFill>
                  <a:srgbClr val="1F1F1F"/>
                </a:solidFill>
                <a:highlight>
                  <a:srgbClr val="FFFFFF"/>
                </a:highlight>
              </a:rPr>
              <a:t>ETL is a process </a:t>
            </a:r>
            <a:r>
              <a:rPr lang="en" sz="1200">
                <a:solidFill>
                  <a:srgbClr val="1F1F1F"/>
                </a:solidFill>
              </a:rPr>
              <a:t>within data integration.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Capabilities</a:t>
            </a:r>
            <a:endParaRPr/>
          </a:p>
        </p:txBody>
      </p:sp>
      <p:pic>
        <p:nvPicPr>
          <p:cNvPr id="615" name="Google Shape;615;p99"/>
          <p:cNvPicPr preferRelativeResize="0"/>
          <p:nvPr/>
        </p:nvPicPr>
        <p:blipFill>
          <a:blip r:embed="rId3">
            <a:alphaModFix/>
          </a:blip>
          <a:stretch>
            <a:fillRect/>
          </a:stretch>
        </p:blipFill>
        <p:spPr>
          <a:xfrm>
            <a:off x="396950" y="1245875"/>
            <a:ext cx="7181850" cy="3352800"/>
          </a:xfrm>
          <a:prstGeom prst="rect">
            <a:avLst/>
          </a:prstGeom>
          <a:noFill/>
          <a:ln>
            <a:noFill/>
          </a:ln>
        </p:spPr>
      </p:pic>
      <p:sp>
        <p:nvSpPr>
          <p:cNvPr id="616" name="Google Shape;616;p99"/>
          <p:cNvSpPr txBox="1"/>
          <p:nvPr/>
        </p:nvSpPr>
        <p:spPr>
          <a:xfrm>
            <a:off x="3580550" y="1648200"/>
            <a:ext cx="566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rgbClr val="1F1F1F"/>
                </a:solidFill>
                <a:highlight>
                  <a:srgbClr val="FFFFFF"/>
                </a:highlight>
              </a:rPr>
              <a:t>An extensive catalog of </a:t>
            </a:r>
            <a:r>
              <a:rPr lang="en" sz="1200" b="1" dirty="0">
                <a:solidFill>
                  <a:srgbClr val="1F1F1F"/>
                </a:solidFill>
                <a:highlight>
                  <a:srgbClr val="FFFFFF"/>
                </a:highlight>
              </a:rPr>
              <a:t>pre-built connectors and adopters</a:t>
            </a:r>
            <a:r>
              <a:rPr lang="en" sz="1200" dirty="0">
                <a:solidFill>
                  <a:srgbClr val="1F1F1F"/>
                </a:solidFill>
                <a:highlight>
                  <a:srgbClr val="FFFFFF"/>
                </a:highlight>
              </a:rPr>
              <a:t> that help you connect and build integration flows with a wide variety of data sources such as databases, flat files, social media data, APIs, CRM and ERP applications.</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Tools</a:t>
            </a:r>
            <a:endParaRPr/>
          </a:p>
        </p:txBody>
      </p:sp>
      <p:pic>
        <p:nvPicPr>
          <p:cNvPr id="622" name="Google Shape;622;p100"/>
          <p:cNvPicPr preferRelativeResize="0"/>
          <p:nvPr/>
        </p:nvPicPr>
        <p:blipFill>
          <a:blip r:embed="rId3">
            <a:alphaModFix/>
          </a:blip>
          <a:stretch>
            <a:fillRect/>
          </a:stretch>
        </p:blipFill>
        <p:spPr>
          <a:xfrm>
            <a:off x="256600" y="1179600"/>
            <a:ext cx="7734300" cy="326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7. Overview Data Repositories - Databases - main types of databases</a:t>
            </a:r>
            <a:endParaRPr/>
          </a:p>
        </p:txBody>
      </p:sp>
      <p:pic>
        <p:nvPicPr>
          <p:cNvPr id="106" name="Google Shape;106;p21"/>
          <p:cNvPicPr preferRelativeResize="0"/>
          <p:nvPr/>
        </p:nvPicPr>
        <p:blipFill>
          <a:blip r:embed="rId3">
            <a:alphaModFix/>
          </a:blip>
          <a:stretch>
            <a:fillRect/>
          </a:stretch>
        </p:blipFill>
        <p:spPr>
          <a:xfrm>
            <a:off x="311700" y="1582125"/>
            <a:ext cx="5331176" cy="26993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Tools</a:t>
            </a:r>
            <a:endParaRPr/>
          </a:p>
          <a:p>
            <a:pPr marL="0" lvl="0" indent="0" algn="l" rtl="0">
              <a:spcBef>
                <a:spcPts val="0"/>
              </a:spcBef>
              <a:spcAft>
                <a:spcPts val="0"/>
              </a:spcAft>
              <a:buNone/>
            </a:pPr>
            <a:endParaRPr/>
          </a:p>
        </p:txBody>
      </p:sp>
      <p:pic>
        <p:nvPicPr>
          <p:cNvPr id="628" name="Google Shape;628;p101"/>
          <p:cNvPicPr preferRelativeResize="0"/>
          <p:nvPr/>
        </p:nvPicPr>
        <p:blipFill>
          <a:blip r:embed="rId3">
            <a:alphaModFix/>
          </a:blip>
          <a:stretch>
            <a:fillRect/>
          </a:stretch>
        </p:blipFill>
        <p:spPr>
          <a:xfrm>
            <a:off x="152400" y="1170125"/>
            <a:ext cx="8343900" cy="27622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Tools</a:t>
            </a:r>
            <a:endParaRPr/>
          </a:p>
          <a:p>
            <a:pPr marL="0" lvl="0" indent="0" algn="l" rtl="0">
              <a:spcBef>
                <a:spcPts val="0"/>
              </a:spcBef>
              <a:spcAft>
                <a:spcPts val="0"/>
              </a:spcAft>
              <a:buNone/>
            </a:pPr>
            <a:endParaRPr/>
          </a:p>
        </p:txBody>
      </p:sp>
      <p:pic>
        <p:nvPicPr>
          <p:cNvPr id="634" name="Google Shape;634;p102"/>
          <p:cNvPicPr preferRelativeResize="0"/>
          <p:nvPr/>
        </p:nvPicPr>
        <p:blipFill>
          <a:blip r:embed="rId3">
            <a:alphaModFix/>
          </a:blip>
          <a:stretch>
            <a:fillRect/>
          </a:stretch>
        </p:blipFill>
        <p:spPr>
          <a:xfrm>
            <a:off x="311700" y="1170125"/>
            <a:ext cx="7934325" cy="2466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Tools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40" name="Google Shape;640;p103"/>
          <p:cNvPicPr preferRelativeResize="0"/>
          <p:nvPr/>
        </p:nvPicPr>
        <p:blipFill>
          <a:blip r:embed="rId3">
            <a:alphaModFix/>
          </a:blip>
          <a:stretch>
            <a:fillRect/>
          </a:stretch>
        </p:blipFill>
        <p:spPr>
          <a:xfrm>
            <a:off x="311700" y="1170125"/>
            <a:ext cx="7429500" cy="34004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13. Data Integration - Conclusion</a:t>
            </a:r>
            <a:endParaRPr/>
          </a:p>
        </p:txBody>
      </p:sp>
      <p:pic>
        <p:nvPicPr>
          <p:cNvPr id="646" name="Google Shape;646;p104"/>
          <p:cNvPicPr preferRelativeResize="0"/>
          <p:nvPr/>
        </p:nvPicPr>
        <p:blipFill>
          <a:blip r:embed="rId3">
            <a:alphaModFix/>
          </a:blip>
          <a:stretch>
            <a:fillRect/>
          </a:stretch>
        </p:blipFill>
        <p:spPr>
          <a:xfrm>
            <a:off x="311688" y="1417513"/>
            <a:ext cx="7858125" cy="1209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14. Viewpoint: Tools, Databases and Data Repositories</a:t>
            </a:r>
            <a:endParaRPr b="1"/>
          </a:p>
          <a:p>
            <a:pPr marL="0" lvl="0" indent="0" algn="l" rtl="0">
              <a:spcBef>
                <a:spcPts val="0"/>
              </a:spcBef>
              <a:spcAft>
                <a:spcPts val="0"/>
              </a:spcAft>
              <a:buNone/>
            </a:pPr>
            <a:r>
              <a:rPr lang="en" b="1"/>
              <a:t>Of Choices</a:t>
            </a:r>
            <a:endParaRPr b="1"/>
          </a:p>
        </p:txBody>
      </p:sp>
      <p:pic>
        <p:nvPicPr>
          <p:cNvPr id="652" name="Google Shape;652;p105"/>
          <p:cNvPicPr preferRelativeResize="0"/>
          <p:nvPr/>
        </p:nvPicPr>
        <p:blipFill>
          <a:blip r:embed="rId3">
            <a:alphaModFix/>
          </a:blip>
          <a:stretch>
            <a:fillRect/>
          </a:stretch>
        </p:blipFill>
        <p:spPr>
          <a:xfrm>
            <a:off x="311700" y="1428750"/>
            <a:ext cx="6442101" cy="3427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14. Viewpoint: Tools, Databases and Data Repositories</a:t>
            </a:r>
            <a:endParaRPr b="1"/>
          </a:p>
          <a:p>
            <a:pPr marL="0" lvl="0" indent="0" algn="l" rtl="0">
              <a:spcBef>
                <a:spcPts val="0"/>
              </a:spcBef>
              <a:spcAft>
                <a:spcPts val="0"/>
              </a:spcAft>
              <a:buNone/>
            </a:pPr>
            <a:r>
              <a:rPr lang="en" b="1"/>
              <a:t>Of Choices</a:t>
            </a:r>
            <a:endParaRPr b="1"/>
          </a:p>
        </p:txBody>
      </p:sp>
      <p:pic>
        <p:nvPicPr>
          <p:cNvPr id="658" name="Google Shape;658;p106"/>
          <p:cNvPicPr preferRelativeResize="0"/>
          <p:nvPr/>
        </p:nvPicPr>
        <p:blipFill>
          <a:blip r:embed="rId3">
            <a:alphaModFix/>
          </a:blip>
          <a:stretch>
            <a:fillRect/>
          </a:stretch>
        </p:blipFill>
        <p:spPr>
          <a:xfrm>
            <a:off x="635475" y="1322525"/>
            <a:ext cx="6638542" cy="3820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14. Viewpoint: Tools, Databases and Data Repositories</a:t>
            </a:r>
            <a:endParaRPr b="1" dirty="0"/>
          </a:p>
          <a:p>
            <a:pPr marL="0" lvl="0" indent="0" algn="l" rtl="0">
              <a:spcBef>
                <a:spcPts val="0"/>
              </a:spcBef>
              <a:spcAft>
                <a:spcPts val="0"/>
              </a:spcAft>
              <a:buNone/>
            </a:pPr>
            <a:r>
              <a:rPr lang="en" b="1" dirty="0"/>
              <a:t>Of Choices</a:t>
            </a:r>
            <a:endParaRPr b="1" dirty="0"/>
          </a:p>
        </p:txBody>
      </p:sp>
      <p:pic>
        <p:nvPicPr>
          <p:cNvPr id="664" name="Google Shape;664;p107"/>
          <p:cNvPicPr preferRelativeResize="0"/>
          <p:nvPr/>
        </p:nvPicPr>
        <p:blipFill>
          <a:blip r:embed="rId3">
            <a:alphaModFix/>
          </a:blip>
          <a:stretch>
            <a:fillRect/>
          </a:stretch>
        </p:blipFill>
        <p:spPr>
          <a:xfrm>
            <a:off x="1680351" y="1458775"/>
            <a:ext cx="5783300" cy="32395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049E-FD9D-FF80-BDD1-DA7439236034}"/>
              </a:ext>
            </a:extLst>
          </p:cNvPr>
          <p:cNvSpPr>
            <a:spLocks noGrp="1"/>
          </p:cNvSpPr>
          <p:nvPr>
            <p:ph type="title"/>
          </p:nvPr>
        </p:nvSpPr>
        <p:spPr/>
        <p:txBody>
          <a:bodyPr>
            <a:noAutofit/>
          </a:bodyPr>
          <a:lstStyle/>
          <a:p>
            <a:pPr marL="0" lvl="0" indent="0" rtl="0">
              <a:spcBef>
                <a:spcPts val="0"/>
              </a:spcBef>
              <a:spcAft>
                <a:spcPts val="0"/>
              </a:spcAft>
            </a:pPr>
            <a:r>
              <a:rPr lang="en-CA" sz="2000" b="1" dirty="0"/>
              <a:t>14. Viewpoint: Tools, Databases and Data Repositories</a:t>
            </a:r>
            <a:br>
              <a:rPr lang="en-CA" sz="2000" b="1" dirty="0"/>
            </a:br>
            <a:r>
              <a:rPr lang="en-CA" sz="2000" b="1" dirty="0"/>
              <a:t>Of Choices</a:t>
            </a:r>
            <a:endParaRPr lang="en-US" sz="2000" dirty="0"/>
          </a:p>
        </p:txBody>
      </p:sp>
      <p:sp>
        <p:nvSpPr>
          <p:cNvPr id="3" name="Text Placeholder 2">
            <a:extLst>
              <a:ext uri="{FF2B5EF4-FFF2-40B4-BE49-F238E27FC236}">
                <a16:creationId xmlns:a16="http://schemas.microsoft.com/office/drawing/2014/main" id="{C8698D26-7936-EF3C-D6F0-11328BA79399}"/>
              </a:ext>
            </a:extLst>
          </p:cNvPr>
          <p:cNvSpPr>
            <a:spLocks noGrp="1"/>
          </p:cNvSpPr>
          <p:nvPr>
            <p:ph type="body" idx="1"/>
          </p:nvPr>
        </p:nvSpPr>
        <p:spPr/>
        <p:txBody>
          <a:bodyPr/>
          <a:lstStyle/>
          <a:p>
            <a:endParaRPr lang="en-US" dirty="0"/>
          </a:p>
        </p:txBody>
      </p:sp>
      <p:pic>
        <p:nvPicPr>
          <p:cNvPr id="5" name="Picture 4" descr="A picture containing text, person, indoor, posing&#10;&#10;Description automatically generated">
            <a:extLst>
              <a:ext uri="{FF2B5EF4-FFF2-40B4-BE49-F238E27FC236}">
                <a16:creationId xmlns:a16="http://schemas.microsoft.com/office/drawing/2014/main" id="{F00AB8AC-D825-E0CE-3D8B-996B3007862B}"/>
              </a:ext>
            </a:extLst>
          </p:cNvPr>
          <p:cNvPicPr>
            <a:picLocks noChangeAspect="1"/>
          </p:cNvPicPr>
          <p:nvPr/>
        </p:nvPicPr>
        <p:blipFill>
          <a:blip r:embed="rId2"/>
          <a:stretch>
            <a:fillRect/>
          </a:stretch>
        </p:blipFill>
        <p:spPr>
          <a:xfrm>
            <a:off x="311699" y="1152475"/>
            <a:ext cx="5943107" cy="3206461"/>
          </a:xfrm>
          <a:prstGeom prst="rect">
            <a:avLst/>
          </a:prstGeom>
        </p:spPr>
      </p:pic>
    </p:spTree>
    <p:extLst>
      <p:ext uri="{BB962C8B-B14F-4D97-AF65-F5344CB8AC3E}">
        <p14:creationId xmlns:p14="http://schemas.microsoft.com/office/powerpoint/2010/main" val="2154106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15. Done to create the instance Db2 in IBM clound</a:t>
            </a:r>
            <a:endParaRPr b="1"/>
          </a:p>
        </p:txBody>
      </p:sp>
      <p:pic>
        <p:nvPicPr>
          <p:cNvPr id="670" name="Google Shape;670;p108"/>
          <p:cNvPicPr preferRelativeResize="0"/>
          <p:nvPr/>
        </p:nvPicPr>
        <p:blipFill>
          <a:blip r:embed="rId3">
            <a:alphaModFix/>
          </a:blip>
          <a:stretch>
            <a:fillRect/>
          </a:stretch>
        </p:blipFill>
        <p:spPr>
          <a:xfrm>
            <a:off x="152400" y="1170125"/>
            <a:ext cx="8839200" cy="2387159"/>
          </a:xfrm>
          <a:prstGeom prst="rect">
            <a:avLst/>
          </a:prstGeom>
          <a:noFill/>
          <a:ln>
            <a:noFill/>
          </a:ln>
        </p:spPr>
      </p:pic>
      <p:sp>
        <p:nvSpPr>
          <p:cNvPr id="671" name="Google Shape;671;p108"/>
          <p:cNvSpPr txBox="1"/>
          <p:nvPr/>
        </p:nvSpPr>
        <p:spPr>
          <a:xfrm>
            <a:off x="66300" y="3751050"/>
            <a:ext cx="8839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https://cf-courses-data.s3.us.cloud-object-storage.appdomain.cloud/IBM-DB0100EN-SkillsNetwork/labs/1.2.2.9_Hands-on_Lab_Provision_an_instance_of_IBM_Db2_Lite_plan.md.html?origin=www.coursera.org</a:t>
            </a:r>
            <a:endParaRPr/>
          </a:p>
          <a:p>
            <a:pPr marL="0" lvl="0" indent="0" algn="l"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Recap</a:t>
            </a:r>
            <a:endParaRPr b="1"/>
          </a:p>
        </p:txBody>
      </p:sp>
      <p:pic>
        <p:nvPicPr>
          <p:cNvPr id="677" name="Google Shape;677;p109"/>
          <p:cNvPicPr preferRelativeResize="0"/>
          <p:nvPr/>
        </p:nvPicPr>
        <p:blipFill>
          <a:blip r:embed="rId3">
            <a:alphaModFix/>
          </a:blip>
          <a:stretch>
            <a:fillRect/>
          </a:stretch>
        </p:blipFill>
        <p:spPr>
          <a:xfrm>
            <a:off x="768100" y="1179600"/>
            <a:ext cx="4987532" cy="38209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2573</TotalTime>
  <Words>2484</Words>
  <Application>Microsoft Macintosh PowerPoint</Application>
  <PresentationFormat>On-screen Show (16:9)</PresentationFormat>
  <Paragraphs>207</Paragraphs>
  <Slides>110</Slides>
  <Notes>108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110</vt:i4>
      </vt:variant>
    </vt:vector>
  </HeadingPairs>
  <TitlesOfParts>
    <vt:vector size="113" baseType="lpstr">
      <vt:lpstr>Arial</vt:lpstr>
      <vt:lpstr>Roboto</vt:lpstr>
      <vt:lpstr>Simple Light</vt:lpstr>
      <vt:lpstr>Overview Data Repositories</vt:lpstr>
      <vt:lpstr>7. Overview Data Repositories</vt:lpstr>
      <vt:lpstr>7. Overview Data Repositories</vt:lpstr>
      <vt:lpstr>7. Overview Data Repositories </vt:lpstr>
      <vt:lpstr>7. Overview Data Repositories - Databases</vt:lpstr>
      <vt:lpstr>7. Overview Data Repositories - Databases </vt:lpstr>
      <vt:lpstr>7. Overview Data Repositories - Databases - Query  </vt:lpstr>
      <vt:lpstr>7. Overview Data Repositories - Databases - Different types</vt:lpstr>
      <vt:lpstr>7. Overview Data Repositories - Databases - main types of databases</vt:lpstr>
      <vt:lpstr>7. Overview Data Repositories - Databases - Relational</vt:lpstr>
      <vt:lpstr>7. Overview Data Repositories - Databases - Non-Relational </vt:lpstr>
      <vt:lpstr>7. Overview Data Repositories - Data Warehouse - ETL</vt:lpstr>
      <vt:lpstr>7. Overview Data Repositories - Data Warehouse - ETL </vt:lpstr>
      <vt:lpstr>7. Overview Data Repositories - Data Warehouse </vt:lpstr>
      <vt:lpstr>7. Overview Data Repositories - Big Data Stores  </vt:lpstr>
      <vt:lpstr>7. Overview Data Repositories - Summary</vt:lpstr>
      <vt:lpstr>8. Relational Database Management Systems (RDMS)</vt:lpstr>
      <vt:lpstr>8. RDMS - Relational Databases</vt:lpstr>
      <vt:lpstr>8. RDMS - Relational Databases </vt:lpstr>
      <vt:lpstr>8. RDMS - Relational Databases  </vt:lpstr>
      <vt:lpstr>8. RDMS - Relational Databases   </vt:lpstr>
      <vt:lpstr>8. RDMS - Relational Databases    </vt:lpstr>
      <vt:lpstr>8. RDMS - Relational Databases     </vt:lpstr>
      <vt:lpstr>8. RDMS - Relational Databases - Advantages      </vt:lpstr>
      <vt:lpstr>8. RDMS - Relational Databases - Use cases       </vt:lpstr>
      <vt:lpstr>8. RDMS - Relational Databases - Use cases       </vt:lpstr>
      <vt:lpstr>8. RDMS - Relational Databases - Limitation</vt:lpstr>
      <vt:lpstr>9. NoSQL</vt:lpstr>
      <vt:lpstr>9. NoSQL </vt:lpstr>
      <vt:lpstr>9. NoSQL</vt:lpstr>
      <vt:lpstr>9. NoSQL - 4 different types</vt:lpstr>
      <vt:lpstr>9. NoSQL - 4 different types - Key-value store </vt:lpstr>
      <vt:lpstr>9. NoSQL - 4 different types - Key-value store  </vt:lpstr>
      <vt:lpstr>9. NoSQL - 4 different types - Document-Based</vt:lpstr>
      <vt:lpstr>9. NoSQL - 4 different types - Document-Based</vt:lpstr>
      <vt:lpstr>9. NoSQL - 4 different types - Column-Based  </vt:lpstr>
      <vt:lpstr>9. NoSQL - 4 different types - Column-Based </vt:lpstr>
      <vt:lpstr>9. NoSQL - 4 different types - Column-Based  </vt:lpstr>
      <vt:lpstr>9. NoSQL - 4 different types - Graph-based</vt:lpstr>
      <vt:lpstr>9. NoSQL - 4 different types - Graph-based</vt:lpstr>
      <vt:lpstr>9. NoSQL - 4 different types - Graph-based</vt:lpstr>
      <vt:lpstr>9. NoSQL - 4 different types - Graph-based </vt:lpstr>
      <vt:lpstr>9. NoSQL - 4 different types - Graph-based</vt:lpstr>
      <vt:lpstr>9. NoSQL - Advantages</vt:lpstr>
      <vt:lpstr>9. NoSQL - relational and non-relational </vt:lpstr>
      <vt:lpstr>10. ACID-compliant (Atomicity, Consistency, Isolation and Durability) - Atomicity</vt:lpstr>
      <vt:lpstr>10. ACID-compliant (Atomicity, Consistency, Isolation and Durability) - Consistency</vt:lpstr>
      <vt:lpstr>10. ACID-compliant (Atomicity, Consistency, Isolation and Durability) - Isolation </vt:lpstr>
      <vt:lpstr>10. ACID-compliant (Atomicity, Consistency, Isolation and Durability) - Durability  </vt:lpstr>
      <vt:lpstr>11. Data Warehouses, Data Marts, and Data Lakes</vt:lpstr>
      <vt:lpstr>11. Data Warehouses</vt:lpstr>
      <vt:lpstr>11. Data Warehouses </vt:lpstr>
      <vt:lpstr>11. Data Warehouses - 3-tier architecture  </vt:lpstr>
      <vt:lpstr>11. Data Warehouses - cloud based</vt:lpstr>
      <vt:lpstr>11. Data Warehouses - Popular Data Warehouses</vt:lpstr>
      <vt:lpstr>11. Data Mart</vt:lpstr>
      <vt:lpstr>11. Data Mart - Dependent Data Marts</vt:lpstr>
      <vt:lpstr>11. Data Mart - Independent Data Marts </vt:lpstr>
      <vt:lpstr>11. Data Mart - Hybrid</vt:lpstr>
      <vt:lpstr>11. Data Mart </vt:lpstr>
      <vt:lpstr>11. Data Mart  </vt:lpstr>
      <vt:lpstr>11. Data Mart   </vt:lpstr>
      <vt:lpstr>11. Data Mart - Applications    </vt:lpstr>
      <vt:lpstr>11. Data Lakes</vt:lpstr>
      <vt:lpstr>11. Data Lakes </vt:lpstr>
      <vt:lpstr>11. Data Lakes - Benefits  </vt:lpstr>
      <vt:lpstr>11. Data Lakes</vt:lpstr>
      <vt:lpstr>11.Conclusion </vt:lpstr>
      <vt:lpstr>12. ETL / ELT / Data Pipeline</vt:lpstr>
      <vt:lpstr>12. Extract, Transform, Load - ETL</vt:lpstr>
      <vt:lpstr>12. ETL - Extract - Batch Processing</vt:lpstr>
      <vt:lpstr>12. ETL - Extract - Stream Processing </vt:lpstr>
      <vt:lpstr>12. ETL - Transform  </vt:lpstr>
      <vt:lpstr>12. ETL - Load   </vt:lpstr>
      <vt:lpstr>12. ETL - Load    </vt:lpstr>
      <vt:lpstr>12. ETL</vt:lpstr>
      <vt:lpstr>12. ETL - Popular tools </vt:lpstr>
      <vt:lpstr>12. Extract, Load, Transform (ELT) Process</vt:lpstr>
      <vt:lpstr>12. Extract, Load, Transform (ELT) Process </vt:lpstr>
      <vt:lpstr>12. ELT - Advantages</vt:lpstr>
      <vt:lpstr>12. Data Pipeline</vt:lpstr>
      <vt:lpstr>12. Conclusion</vt:lpstr>
      <vt:lpstr>13. Data Integration</vt:lpstr>
      <vt:lpstr>13. Data Integration </vt:lpstr>
      <vt:lpstr>13. Data Integration  </vt:lpstr>
      <vt:lpstr>13. Data Integration - Example   </vt:lpstr>
      <vt:lpstr>13. Data Integration - Workflow</vt:lpstr>
      <vt:lpstr>13. Data Integration - Capabilities</vt:lpstr>
      <vt:lpstr>13. Data Integration - Tools</vt:lpstr>
      <vt:lpstr>13. Data Integration - Tools </vt:lpstr>
      <vt:lpstr>13. Data Integration - Tools </vt:lpstr>
      <vt:lpstr>13. Data Integration - Tools  </vt:lpstr>
      <vt:lpstr>13. Data Integration - Conclusion</vt:lpstr>
      <vt:lpstr>14. Viewpoint: Tools, Databases and Data Repositories Of Choices</vt:lpstr>
      <vt:lpstr>14. Viewpoint: Tools, Databases and Data Repositories Of Choices</vt:lpstr>
      <vt:lpstr>14. Viewpoint: Tools, Databases and Data Repositories Of Choices</vt:lpstr>
      <vt:lpstr>14. Viewpoint: Tools, Databases and Data Repositories Of Choices</vt:lpstr>
      <vt:lpstr>15. Done to create the instance Db2 in IBM clound</vt:lpstr>
      <vt:lpstr>Recap</vt:lpstr>
      <vt:lpstr>Quiz</vt:lpstr>
      <vt:lpstr>Quiz </vt:lpstr>
      <vt:lpstr>Quiz</vt:lpstr>
      <vt:lpstr>Quiz</vt:lpstr>
      <vt:lpstr>Quiz </vt:lpstr>
      <vt:lpstr>Quiz</vt:lpstr>
      <vt:lpstr>Quiz</vt:lpstr>
      <vt:lpstr>Quiz</vt:lpstr>
      <vt:lpstr>Quiz</vt:lpstr>
      <vt:lpstr>Quiz</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Data Repositories</dc:title>
  <cp:lastModifiedBy>Smit Shah</cp:lastModifiedBy>
  <cp:revision>4</cp:revision>
  <dcterms:modified xsi:type="dcterms:W3CDTF">2023-04-27T13:50:10Z</dcterms:modified>
</cp:coreProperties>
</file>